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7" r:id="rId4"/>
    <p:sldId id="259" r:id="rId5"/>
    <p:sldId id="260" r:id="rId6"/>
    <p:sldId id="261" r:id="rId7"/>
    <p:sldId id="262" r:id="rId8"/>
    <p:sldId id="263" r:id="rId9"/>
    <p:sldId id="264" r:id="rId10"/>
    <p:sldId id="265" r:id="rId11"/>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87" autoAdjust="0"/>
    <p:restoredTop sz="94610"/>
  </p:normalViewPr>
  <p:slideViewPr>
    <p:cSldViewPr snapToGrid="0" snapToObjects="1">
      <p:cViewPr>
        <p:scale>
          <a:sx n="100" d="100"/>
          <a:sy n="100" d="100"/>
        </p:scale>
        <p:origin x="749"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106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24E63-B887-9024-6477-15B40C274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72594-4B41-6D8C-8332-78F5D729F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B80191-6129-192C-B77A-8DAE3D332E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CDB267-4CC2-6F16-A866-643BBDF9E0C6}"/>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6846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2" Type="http://schemas.openxmlformats.org/officeDocument/2006/relationships/notesSlide" Target="../notesSlides/notesSlide5.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60.png"/><Relationship Id="rId21" Type="http://schemas.openxmlformats.org/officeDocument/2006/relationships/image" Target="../media/image75.png"/><Relationship Id="rId7" Type="http://schemas.openxmlformats.org/officeDocument/2006/relationships/image" Target="../media/image63.png"/><Relationship Id="rId12" Type="http://schemas.openxmlformats.org/officeDocument/2006/relationships/image" Target="../media/image53.png"/><Relationship Id="rId17" Type="http://schemas.openxmlformats.org/officeDocument/2006/relationships/image" Target="../media/image71.png"/><Relationship Id="rId2" Type="http://schemas.openxmlformats.org/officeDocument/2006/relationships/notesSlide" Target="../notesSlides/notesSlide7.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49.png"/><Relationship Id="rId5" Type="http://schemas.openxmlformats.org/officeDocument/2006/relationships/image" Target="../media/image32.png"/><Relationship Id="rId15" Type="http://schemas.openxmlformats.org/officeDocument/2006/relationships/image" Target="../media/image69.png"/><Relationship Id="rId10" Type="http://schemas.openxmlformats.org/officeDocument/2006/relationships/image" Target="../media/image66.png"/><Relationship Id="rId19" Type="http://schemas.openxmlformats.org/officeDocument/2006/relationships/image" Target="../media/image73.png"/><Relationship Id="rId4" Type="http://schemas.openxmlformats.org/officeDocument/2006/relationships/image" Target="../media/image61.png"/><Relationship Id="rId9" Type="http://schemas.openxmlformats.org/officeDocument/2006/relationships/image" Target="../media/image65.png"/><Relationship Id="rId14"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63.png"/><Relationship Id="rId12" Type="http://schemas.openxmlformats.org/officeDocument/2006/relationships/image" Target="../media/image84.png"/><Relationship Id="rId2" Type="http://schemas.openxmlformats.org/officeDocument/2006/relationships/notesSlide" Target="../notesSlides/notesSlide8.xml"/><Relationship Id="rId16"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5" Type="http://schemas.openxmlformats.org/officeDocument/2006/relationships/image" Target="../media/image86.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49.png"/><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172200"/>
          </a:xfrm>
          <a:prstGeom prst="rect">
            <a:avLst/>
          </a:prstGeom>
        </p:spPr>
      </p:pic>
      <p:sp>
        <p:nvSpPr>
          <p:cNvPr id="4" name="Text 0"/>
          <p:cNvSpPr/>
          <p:nvPr/>
        </p:nvSpPr>
        <p:spPr>
          <a:xfrm>
            <a:off x="285750" y="487330"/>
            <a:ext cx="8572500" cy="1543050"/>
          </a:xfrm>
          <a:prstGeom prst="rect">
            <a:avLst/>
          </a:prstGeom>
          <a:noFill/>
          <a:ln/>
        </p:spPr>
        <p:txBody>
          <a:bodyPr wrap="square" lIns="0" tIns="0" rIns="0" bIns="0" rtlCol="0" anchor="ctr">
            <a:spAutoFit/>
          </a:bodyPr>
          <a:lstStyle/>
          <a:p>
            <a:pPr marL="0" indent="0" algn="ctr">
              <a:buNone/>
            </a:pPr>
            <a:r>
              <a:rPr lang="en-US" sz="4050" b="1" dirty="0">
                <a:solidFill>
                  <a:srgbClr val="FFFFFF"/>
                </a:solidFill>
                <a:latin typeface="Noto Sans" pitchFamily="34" charset="0"/>
                <a:ea typeface="Noto Sans" pitchFamily="34" charset="-122"/>
                <a:cs typeface="Noto Sans" pitchFamily="34" charset="-120"/>
              </a:rPr>
              <a:t>AI-ML Driven Blood Supply Chain Optimization</a:t>
            </a:r>
            <a:endParaRPr lang="en-US" sz="4050" dirty="0"/>
          </a:p>
        </p:txBody>
      </p:sp>
      <p:sp>
        <p:nvSpPr>
          <p:cNvPr id="5" name="Text 1"/>
          <p:cNvSpPr/>
          <p:nvPr/>
        </p:nvSpPr>
        <p:spPr>
          <a:xfrm>
            <a:off x="285750" y="1811792"/>
            <a:ext cx="8572500" cy="771525"/>
          </a:xfrm>
          <a:prstGeom prst="rect">
            <a:avLst/>
          </a:prstGeom>
          <a:noFill/>
          <a:ln/>
        </p:spPr>
        <p:txBody>
          <a:bodyPr wrap="square" lIns="0" tIns="0" rIns="0" bIns="0" rtlCol="0" anchor="ctr">
            <a:spAutoFit/>
          </a:bodyPr>
          <a:lstStyle/>
          <a:p>
            <a:pPr marL="0" indent="0" algn="ctr">
              <a:buNone/>
            </a:pPr>
            <a:r>
              <a:rPr lang="en-US" sz="2025" dirty="0">
                <a:solidFill>
                  <a:srgbClr val="FFFFFF"/>
                </a:solidFill>
                <a:latin typeface="Noto Sans" pitchFamily="34" charset="0"/>
                <a:ea typeface="Noto Sans" pitchFamily="34" charset="-122"/>
                <a:cs typeface="Noto Sans" pitchFamily="34" charset="-120"/>
              </a:rPr>
              <a:t>Connecting Donors, Blood Banks, and Hospitals through Intelligent Systems</a:t>
            </a:r>
            <a:endParaRPr lang="en-US" sz="2025" dirty="0"/>
          </a:p>
        </p:txBody>
      </p:sp>
      <p:sp>
        <p:nvSpPr>
          <p:cNvPr id="7" name="TextBox 6">
            <a:extLst>
              <a:ext uri="{FF2B5EF4-FFF2-40B4-BE49-F238E27FC236}">
                <a16:creationId xmlns:a16="http://schemas.microsoft.com/office/drawing/2014/main" id="{A764BC8A-3C01-25C8-195D-C4CF4FCAF947}"/>
              </a:ext>
            </a:extLst>
          </p:cNvPr>
          <p:cNvSpPr txBox="1"/>
          <p:nvPr/>
        </p:nvSpPr>
        <p:spPr>
          <a:xfrm>
            <a:off x="634404" y="4091108"/>
            <a:ext cx="4362060" cy="523220"/>
          </a:xfrm>
          <a:prstGeom prst="rect">
            <a:avLst/>
          </a:prstGeom>
          <a:noFill/>
        </p:spPr>
        <p:txBody>
          <a:bodyPr wrap="square">
            <a:spAutoFit/>
          </a:bodyPr>
          <a:lstStyle/>
          <a:p>
            <a:pPr marL="0" indent="0" algn="l">
              <a:buNone/>
            </a:pPr>
            <a:r>
              <a:rPr lang="en-US" sz="2400" dirty="0">
                <a:solidFill>
                  <a:schemeClr val="tx1">
                    <a:lumMod val="95000"/>
                    <a:lumOff val="5000"/>
                  </a:schemeClr>
                </a:solidFill>
                <a:latin typeface="Noto Sans" pitchFamily="34" charset="0"/>
                <a:ea typeface="Noto Sans" pitchFamily="34" charset="-122"/>
                <a:cs typeface="Noto Sans" pitchFamily="34" charset="-120"/>
              </a:rPr>
              <a:t>ROLL.NO</a:t>
            </a:r>
            <a:r>
              <a:rPr lang="en-US" sz="2800" dirty="0">
                <a:solidFill>
                  <a:schemeClr val="tx1">
                    <a:lumMod val="95000"/>
                    <a:lumOff val="5000"/>
                  </a:schemeClr>
                </a:solidFill>
                <a:latin typeface="Noto Sans" pitchFamily="34" charset="0"/>
                <a:ea typeface="Noto Sans" pitchFamily="34" charset="-122"/>
                <a:cs typeface="Noto Sans" pitchFamily="34" charset="-120"/>
              </a:rPr>
              <a:t>: 322129512059</a:t>
            </a:r>
            <a:endParaRPr lang="en-US" sz="2800" dirty="0">
              <a:solidFill>
                <a:schemeClr val="tx1">
                  <a:lumMod val="95000"/>
                  <a:lumOff val="5000"/>
                </a:schemeClr>
              </a:solidFill>
            </a:endParaRPr>
          </a:p>
        </p:txBody>
      </p:sp>
      <p:sp>
        <p:nvSpPr>
          <p:cNvPr id="10" name="TextBox 9">
            <a:extLst>
              <a:ext uri="{FF2B5EF4-FFF2-40B4-BE49-F238E27FC236}">
                <a16:creationId xmlns:a16="http://schemas.microsoft.com/office/drawing/2014/main" id="{ED25235C-EB8B-32D2-70BD-E89D7098E9C0}"/>
              </a:ext>
            </a:extLst>
          </p:cNvPr>
          <p:cNvSpPr txBox="1"/>
          <p:nvPr/>
        </p:nvSpPr>
        <p:spPr>
          <a:xfrm>
            <a:off x="634404" y="3558181"/>
            <a:ext cx="7406484" cy="646331"/>
          </a:xfrm>
          <a:prstGeom prst="rect">
            <a:avLst/>
          </a:prstGeom>
          <a:noFill/>
        </p:spPr>
        <p:txBody>
          <a:bodyPr wrap="square">
            <a:spAutoFit/>
          </a:bodyPr>
          <a:lstStyle/>
          <a:p>
            <a:pPr marL="0" indent="0">
              <a:buNone/>
            </a:pPr>
            <a:r>
              <a:rPr lang="en-US" sz="3600" dirty="0">
                <a:solidFill>
                  <a:schemeClr val="tx1">
                    <a:lumMod val="95000"/>
                    <a:lumOff val="5000"/>
                  </a:schemeClr>
                </a:solidFill>
                <a:latin typeface="Noto Sans" pitchFamily="34" charset="0"/>
                <a:ea typeface="Noto Sans" pitchFamily="34" charset="-122"/>
                <a:cs typeface="Noto Sans" pitchFamily="34" charset="-120"/>
              </a:rPr>
              <a:t>NAME: </a:t>
            </a:r>
            <a:r>
              <a:rPr lang="en-US" sz="3200" dirty="0">
                <a:solidFill>
                  <a:schemeClr val="tx1">
                    <a:lumMod val="95000"/>
                    <a:lumOff val="5000"/>
                  </a:schemeClr>
                </a:solidFill>
                <a:latin typeface="Noto Sans" pitchFamily="34" charset="0"/>
                <a:ea typeface="Noto Sans" pitchFamily="34" charset="-122"/>
                <a:cs typeface="Noto Sans" pitchFamily="34" charset="-120"/>
              </a:rPr>
              <a:t>Varanasi </a:t>
            </a:r>
            <a:r>
              <a:rPr lang="en-US" sz="3200" dirty="0" err="1">
                <a:solidFill>
                  <a:schemeClr val="tx1">
                    <a:lumMod val="95000"/>
                    <a:lumOff val="5000"/>
                  </a:schemeClr>
                </a:solidFill>
                <a:latin typeface="Noto Sans" pitchFamily="34" charset="0"/>
                <a:ea typeface="Noto Sans" pitchFamily="34" charset="-122"/>
                <a:cs typeface="Noto Sans" pitchFamily="34" charset="-120"/>
              </a:rPr>
              <a:t>SaiPrasanthi</a:t>
            </a:r>
            <a:r>
              <a:rPr lang="en-US" sz="3200" dirty="0">
                <a:solidFill>
                  <a:schemeClr val="tx1">
                    <a:lumMod val="95000"/>
                    <a:lumOff val="5000"/>
                  </a:schemeClr>
                </a:solidFill>
                <a:latin typeface="Noto Sans" pitchFamily="34" charset="0"/>
                <a:ea typeface="Noto Sans" pitchFamily="34" charset="-122"/>
                <a:cs typeface="Noto Sans" pitchFamily="34" charset="-120"/>
              </a:rPr>
              <a:t> </a:t>
            </a:r>
            <a:endParaRPr lang="en-US" sz="3200" dirty="0">
              <a:solidFill>
                <a:schemeClr val="tx1">
                  <a:lumMod val="95000"/>
                  <a:lumOff val="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lgn="ctr">
              <a:buNone/>
            </a:pPr>
            <a:r>
              <a:rPr lang="en-US" sz="2025" b="1" dirty="0">
                <a:solidFill>
                  <a:srgbClr val="FFFFFF"/>
                </a:solidFill>
                <a:latin typeface="Noto Sans" pitchFamily="34" charset="0"/>
                <a:ea typeface="Noto Sans" pitchFamily="34" charset="-122"/>
                <a:cs typeface="Noto Sans" pitchFamily="34" charset="-120"/>
              </a:rPr>
              <a:t>Conclusion &amp; Next Steps</a:t>
            </a:r>
            <a:endParaRPr lang="en-US" sz="2025" dirty="0"/>
          </a:p>
        </p:txBody>
      </p:sp>
      <p:sp>
        <p:nvSpPr>
          <p:cNvPr id="4" name="Text 1"/>
          <p:cNvSpPr/>
          <p:nvPr/>
        </p:nvSpPr>
        <p:spPr>
          <a:xfrm>
            <a:off x="285750" y="885825"/>
            <a:ext cx="4179094" cy="1600200"/>
          </a:xfrm>
          <a:prstGeom prst="rect">
            <a:avLst/>
          </a:prstGeom>
          <a:noFill/>
          <a:ln/>
        </p:spPr>
        <p:txBody>
          <a:bodyPr wrap="square" lIns="0" tIns="0" rIns="0" bIns="0" rtlCol="0" anchor="ctr">
            <a:spAutoFit/>
          </a:bodyPr>
          <a:lstStyle/>
          <a:p>
            <a:pPr marL="0" indent="0">
              <a:buNone/>
            </a:pPr>
            <a:r>
              <a:rPr lang="en-US" sz="1046" dirty="0">
                <a:solidFill>
                  <a:srgbClr val="FFFFFF"/>
                </a:solidFill>
                <a:latin typeface="Noto Sans" pitchFamily="34" charset="0"/>
                <a:ea typeface="Noto Sans" pitchFamily="34" charset="-122"/>
                <a:cs typeface="Noto Sans" pitchFamily="34" charset="-120"/>
              </a:rPr>
              <a:t> The AI-ML driven blood supply chain optimization platform addresses critical healthcare challenges by connecting donors, blood banks, and hospitals through an intelligent interface. By leveraging advanced machine learning models for demand prediction and donor engagement, the system aims to reduce shortages, minimize wastage, and ultimately improve patient outcomes. </a:t>
            </a:r>
            <a:endParaRPr lang="en-US" sz="1046" dirty="0"/>
          </a:p>
        </p:txBody>
      </p:sp>
      <p:sp>
        <p:nvSpPr>
          <p:cNvPr id="5" name="Text 2"/>
          <p:cNvSpPr/>
          <p:nvPr/>
        </p:nvSpPr>
        <p:spPr>
          <a:xfrm>
            <a:off x="285750" y="2700338"/>
            <a:ext cx="4179094" cy="257175"/>
          </a:xfrm>
          <a:prstGeom prst="rect">
            <a:avLst/>
          </a:prstGeom>
          <a:noFill/>
          <a:ln/>
        </p:spPr>
        <p:txBody>
          <a:bodyPr wrap="none" lIns="0" tIns="0" rIns="0" bIns="0" rtlCol="0" anchor="ctr">
            <a:spAutoFit/>
          </a:bodyPr>
          <a:lstStyle/>
          <a:p>
            <a:pPr marL="0" indent="0">
              <a:buNone/>
            </a:pPr>
            <a:r>
              <a:rPr lang="en-US" sz="1350" b="1" dirty="0">
                <a:solidFill>
                  <a:srgbClr val="FFFFFF"/>
                </a:solidFill>
                <a:latin typeface="Noto Sans" pitchFamily="34" charset="0"/>
                <a:ea typeface="Noto Sans" pitchFamily="34" charset="-122"/>
                <a:cs typeface="Noto Sans" pitchFamily="34" charset="-120"/>
              </a:rPr>
              <a:t>Future Enhancements</a:t>
            </a:r>
            <a:endParaRPr lang="en-US" sz="1350" dirty="0"/>
          </a:p>
        </p:txBody>
      </p:sp>
      <p:pic>
        <p:nvPicPr>
          <p:cNvPr id="6" name="Image 1" descr="preencoded.png"/>
          <p:cNvPicPr>
            <a:picLocks noChangeAspect="1"/>
          </p:cNvPicPr>
          <p:nvPr/>
        </p:nvPicPr>
        <p:blipFill>
          <a:blip r:embed="rId4"/>
          <a:stretch>
            <a:fillRect/>
          </a:stretch>
        </p:blipFill>
        <p:spPr>
          <a:xfrm>
            <a:off x="285750" y="3121819"/>
            <a:ext cx="128588" cy="171450"/>
          </a:xfrm>
          <a:prstGeom prst="rect">
            <a:avLst/>
          </a:prstGeom>
        </p:spPr>
      </p:pic>
      <p:sp>
        <p:nvSpPr>
          <p:cNvPr id="7" name="Text 3"/>
          <p:cNvSpPr/>
          <p:nvPr/>
        </p:nvSpPr>
        <p:spPr>
          <a:xfrm>
            <a:off x="521494" y="3100388"/>
            <a:ext cx="2827502" cy="214313"/>
          </a:xfrm>
          <a:prstGeom prst="rect">
            <a:avLst/>
          </a:prstGeom>
          <a:noFill/>
          <a:ln/>
        </p:spPr>
        <p:txBody>
          <a:bodyPr wrap="none" lIns="0" tIns="0" rIns="0" bIns="0" rtlCol="0" anchor="ctr">
            <a:spAutoFit/>
          </a:bodyPr>
          <a:lstStyle/>
          <a:p>
            <a:pPr marL="0" indent="0" algn="l">
              <a:buNone/>
            </a:pPr>
            <a:r>
              <a:rPr lang="en-US" sz="1046" dirty="0">
                <a:solidFill>
                  <a:srgbClr val="FFFFFF"/>
                </a:solidFill>
                <a:latin typeface="Noto Sans" pitchFamily="34" charset="0"/>
                <a:ea typeface="Noto Sans" pitchFamily="34" charset="-122"/>
                <a:cs typeface="Noto Sans" pitchFamily="34" charset="-120"/>
              </a:rPr>
              <a:t> Integration with Electronic Health Records </a:t>
            </a:r>
            <a:endParaRPr lang="en-US" sz="1046" dirty="0"/>
          </a:p>
        </p:txBody>
      </p:sp>
      <p:pic>
        <p:nvPicPr>
          <p:cNvPr id="8" name="Image 2" descr="preencoded.png"/>
          <p:cNvPicPr>
            <a:picLocks noChangeAspect="1"/>
          </p:cNvPicPr>
          <p:nvPr/>
        </p:nvPicPr>
        <p:blipFill>
          <a:blip r:embed="rId5"/>
          <a:stretch>
            <a:fillRect/>
          </a:stretch>
        </p:blipFill>
        <p:spPr>
          <a:xfrm>
            <a:off x="285750" y="3443288"/>
            <a:ext cx="214313" cy="171450"/>
          </a:xfrm>
          <a:prstGeom prst="rect">
            <a:avLst/>
          </a:prstGeom>
        </p:spPr>
      </p:pic>
      <p:sp>
        <p:nvSpPr>
          <p:cNvPr id="9" name="Text 4"/>
          <p:cNvSpPr/>
          <p:nvPr/>
        </p:nvSpPr>
        <p:spPr>
          <a:xfrm>
            <a:off x="607219" y="3421856"/>
            <a:ext cx="2802359" cy="214313"/>
          </a:xfrm>
          <a:prstGeom prst="rect">
            <a:avLst/>
          </a:prstGeom>
          <a:noFill/>
          <a:ln/>
        </p:spPr>
        <p:txBody>
          <a:bodyPr wrap="none" lIns="0" tIns="0" rIns="0" bIns="0" rtlCol="0" anchor="ctr">
            <a:spAutoFit/>
          </a:bodyPr>
          <a:lstStyle/>
          <a:p>
            <a:pPr marL="0" indent="0" algn="l">
              <a:buNone/>
            </a:pPr>
            <a:r>
              <a:rPr lang="en-US" sz="1046" dirty="0">
                <a:solidFill>
                  <a:srgbClr val="FFFFFF"/>
                </a:solidFill>
                <a:latin typeface="Noto Sans" pitchFamily="34" charset="0"/>
                <a:ea typeface="Noto Sans" pitchFamily="34" charset="-122"/>
                <a:cs typeface="Noto Sans" pitchFamily="34" charset="-120"/>
              </a:rPr>
              <a:t> Blockchain for Supply Chain Transparency </a:t>
            </a:r>
            <a:endParaRPr lang="en-US" sz="1046" dirty="0"/>
          </a:p>
        </p:txBody>
      </p:sp>
      <p:pic>
        <p:nvPicPr>
          <p:cNvPr id="10" name="Image 3" descr="preencoded.png"/>
          <p:cNvPicPr>
            <a:picLocks noChangeAspect="1"/>
          </p:cNvPicPr>
          <p:nvPr/>
        </p:nvPicPr>
        <p:blipFill>
          <a:blip r:embed="rId6"/>
          <a:stretch>
            <a:fillRect/>
          </a:stretch>
        </p:blipFill>
        <p:spPr>
          <a:xfrm>
            <a:off x="285750" y="3764756"/>
            <a:ext cx="192881" cy="171450"/>
          </a:xfrm>
          <a:prstGeom prst="rect">
            <a:avLst/>
          </a:prstGeom>
        </p:spPr>
      </p:pic>
      <p:sp>
        <p:nvSpPr>
          <p:cNvPr id="11" name="Text 5"/>
          <p:cNvSpPr/>
          <p:nvPr/>
        </p:nvSpPr>
        <p:spPr>
          <a:xfrm>
            <a:off x="585788" y="3743325"/>
            <a:ext cx="2701621" cy="214313"/>
          </a:xfrm>
          <a:prstGeom prst="rect">
            <a:avLst/>
          </a:prstGeom>
          <a:noFill/>
          <a:ln/>
        </p:spPr>
        <p:txBody>
          <a:bodyPr wrap="none" lIns="0" tIns="0" rIns="0" bIns="0" rtlCol="0" anchor="ctr">
            <a:spAutoFit/>
          </a:bodyPr>
          <a:lstStyle/>
          <a:p>
            <a:pPr marL="0" indent="0" algn="l">
              <a:buNone/>
            </a:pPr>
            <a:r>
              <a:rPr lang="en-US" sz="1046" dirty="0">
                <a:solidFill>
                  <a:srgbClr val="FFFFFF"/>
                </a:solidFill>
                <a:latin typeface="Noto Sans" pitchFamily="34" charset="0"/>
                <a:ea typeface="Noto Sans" pitchFamily="34" charset="-122"/>
                <a:cs typeface="Noto Sans" pitchFamily="34" charset="-120"/>
              </a:rPr>
              <a:t> Advanced Analytics &amp; Predictive Insights </a:t>
            </a:r>
            <a:endParaRPr lang="en-US" sz="1046" dirty="0"/>
          </a:p>
        </p:txBody>
      </p:sp>
      <p:pic>
        <p:nvPicPr>
          <p:cNvPr id="12" name="Image 4" descr="preencoded.png"/>
          <p:cNvPicPr>
            <a:picLocks noChangeAspect="1"/>
          </p:cNvPicPr>
          <p:nvPr/>
        </p:nvPicPr>
        <p:blipFill>
          <a:blip r:embed="rId7"/>
          <a:stretch>
            <a:fillRect/>
          </a:stretch>
        </p:blipFill>
        <p:spPr>
          <a:xfrm>
            <a:off x="285750" y="4086225"/>
            <a:ext cx="150019" cy="171450"/>
          </a:xfrm>
          <a:prstGeom prst="rect">
            <a:avLst/>
          </a:prstGeom>
        </p:spPr>
      </p:pic>
      <p:sp>
        <p:nvSpPr>
          <p:cNvPr id="13" name="Text 6"/>
          <p:cNvSpPr/>
          <p:nvPr/>
        </p:nvSpPr>
        <p:spPr>
          <a:xfrm>
            <a:off x="542925" y="4064794"/>
            <a:ext cx="2161291" cy="214313"/>
          </a:xfrm>
          <a:prstGeom prst="rect">
            <a:avLst/>
          </a:prstGeom>
          <a:noFill/>
          <a:ln/>
        </p:spPr>
        <p:txBody>
          <a:bodyPr wrap="none" lIns="0" tIns="0" rIns="0" bIns="0" rtlCol="0" anchor="ctr">
            <a:spAutoFit/>
          </a:bodyPr>
          <a:lstStyle/>
          <a:p>
            <a:pPr marL="0" indent="0" algn="l">
              <a:buNone/>
            </a:pPr>
            <a:r>
              <a:rPr lang="en-US" sz="1046" dirty="0">
                <a:solidFill>
                  <a:srgbClr val="FFFFFF"/>
                </a:solidFill>
                <a:latin typeface="Noto Sans" pitchFamily="34" charset="0"/>
                <a:ea typeface="Noto Sans" pitchFamily="34" charset="-122"/>
                <a:cs typeface="Noto Sans" pitchFamily="34" charset="-120"/>
              </a:rPr>
              <a:t> Geographic Expansion &amp; Scaling </a:t>
            </a:r>
            <a:endParaRPr lang="en-US" sz="1046" dirty="0"/>
          </a:p>
        </p:txBody>
      </p:sp>
      <p:pic>
        <p:nvPicPr>
          <p:cNvPr id="14" name="Image 5" descr="preencoded.png"/>
          <p:cNvPicPr>
            <a:picLocks noChangeAspect="1"/>
          </p:cNvPicPr>
          <p:nvPr/>
        </p:nvPicPr>
        <p:blipFill>
          <a:blip r:embed="rId8"/>
          <a:stretch>
            <a:fillRect/>
          </a:stretch>
        </p:blipFill>
        <p:spPr>
          <a:xfrm>
            <a:off x="285750" y="4407694"/>
            <a:ext cx="214313" cy="171450"/>
          </a:xfrm>
          <a:prstGeom prst="rect">
            <a:avLst/>
          </a:prstGeom>
        </p:spPr>
      </p:pic>
      <p:sp>
        <p:nvSpPr>
          <p:cNvPr id="15" name="Text 7"/>
          <p:cNvSpPr/>
          <p:nvPr/>
        </p:nvSpPr>
        <p:spPr>
          <a:xfrm>
            <a:off x="607219" y="4386263"/>
            <a:ext cx="2450892" cy="214313"/>
          </a:xfrm>
          <a:prstGeom prst="rect">
            <a:avLst/>
          </a:prstGeom>
          <a:noFill/>
          <a:ln/>
        </p:spPr>
        <p:txBody>
          <a:bodyPr wrap="none" lIns="0" tIns="0" rIns="0" bIns="0" rtlCol="0" anchor="ctr">
            <a:spAutoFit/>
          </a:bodyPr>
          <a:lstStyle/>
          <a:p>
            <a:pPr marL="0" indent="0" algn="l">
              <a:buNone/>
            </a:pPr>
            <a:r>
              <a:rPr lang="en-US" sz="1046" dirty="0">
                <a:solidFill>
                  <a:srgbClr val="FFFFFF"/>
                </a:solidFill>
                <a:latin typeface="Noto Sans" pitchFamily="34" charset="0"/>
                <a:ea typeface="Noto Sans" pitchFamily="34" charset="-122"/>
                <a:cs typeface="Noto Sans" pitchFamily="34" charset="-120"/>
              </a:rPr>
              <a:t> Mobile Collection Units Optimization </a:t>
            </a:r>
            <a:endParaRPr lang="en-US" sz="1046" dirty="0"/>
          </a:p>
        </p:txBody>
      </p:sp>
      <p:pic>
        <p:nvPicPr>
          <p:cNvPr id="20" name="Picture 19" descr="A black and white image of a building with arrows">
            <a:extLst>
              <a:ext uri="{FF2B5EF4-FFF2-40B4-BE49-F238E27FC236}">
                <a16:creationId xmlns:a16="http://schemas.microsoft.com/office/drawing/2014/main" id="{066A38FB-51E0-6E59-35CA-5886ECA42419}"/>
              </a:ext>
            </a:extLst>
          </p:cNvPr>
          <p:cNvPicPr>
            <a:picLocks noChangeAspect="1"/>
          </p:cNvPicPr>
          <p:nvPr/>
        </p:nvPicPr>
        <p:blipFill>
          <a:blip r:embed="rId9"/>
          <a:stretch>
            <a:fillRect/>
          </a:stretch>
        </p:blipFill>
        <p:spPr>
          <a:xfrm>
            <a:off x="4750594" y="1047750"/>
            <a:ext cx="4107656" cy="353139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lgn="ctr">
              <a:buNone/>
            </a:pPr>
            <a:r>
              <a:rPr lang="en-US" sz="2025" b="1" dirty="0">
                <a:solidFill>
                  <a:srgbClr val="0077B6"/>
                </a:solidFill>
                <a:latin typeface="Noto Sans" pitchFamily="34" charset="0"/>
                <a:ea typeface="Noto Sans" pitchFamily="34" charset="-122"/>
                <a:cs typeface="Noto Sans" pitchFamily="34" charset="-120"/>
              </a:rPr>
              <a:t>Problem Statement</a:t>
            </a:r>
            <a:endParaRPr lang="en-US" sz="2025" dirty="0"/>
          </a:p>
        </p:txBody>
      </p:sp>
      <p:pic>
        <p:nvPicPr>
          <p:cNvPr id="4" name="Image 1" descr="preencoded.png"/>
          <p:cNvPicPr>
            <a:picLocks noChangeAspect="1"/>
          </p:cNvPicPr>
          <p:nvPr/>
        </p:nvPicPr>
        <p:blipFill>
          <a:blip r:embed="rId4"/>
          <a:stretch>
            <a:fillRect/>
          </a:stretch>
        </p:blipFill>
        <p:spPr>
          <a:xfrm>
            <a:off x="285750" y="921544"/>
            <a:ext cx="142875" cy="142875"/>
          </a:xfrm>
          <a:prstGeom prst="rect">
            <a:avLst/>
          </a:prstGeom>
        </p:spPr>
      </p:pic>
      <p:sp>
        <p:nvSpPr>
          <p:cNvPr id="5" name="Text 1"/>
          <p:cNvSpPr/>
          <p:nvPr/>
        </p:nvSpPr>
        <p:spPr>
          <a:xfrm>
            <a:off x="537232" y="894755"/>
            <a:ext cx="1823107" cy="194667"/>
          </a:xfrm>
          <a:prstGeom prst="rect">
            <a:avLst/>
          </a:prstGeom>
          <a:noFill/>
          <a:ln/>
        </p:spPr>
        <p:txBody>
          <a:bodyPr wrap="none" lIns="0" tIns="0" rIns="0" bIns="0" rtlCol="0" anchor="ctr">
            <a:spAutoFit/>
          </a:bodyPr>
          <a:lstStyle/>
          <a:p>
            <a:pPr marL="0" indent="0">
              <a:buNone/>
            </a:pPr>
            <a:r>
              <a:rPr lang="en-US" sz="1046" b="1" dirty="0">
                <a:solidFill>
                  <a:srgbClr val="E63946"/>
                </a:solidFill>
                <a:latin typeface="Noto Sans" pitchFamily="34" charset="0"/>
                <a:ea typeface="Noto Sans" pitchFamily="34" charset="-122"/>
                <a:cs typeface="Noto Sans" pitchFamily="34" charset="-120"/>
              </a:rPr>
              <a:t>Fragmented Information:</a:t>
            </a:r>
            <a:endParaRPr lang="en-US" sz="1046" dirty="0"/>
          </a:p>
        </p:txBody>
      </p:sp>
      <p:sp>
        <p:nvSpPr>
          <p:cNvPr id="6" name="Text 2"/>
          <p:cNvSpPr/>
          <p:nvPr/>
        </p:nvSpPr>
        <p:spPr>
          <a:xfrm>
            <a:off x="285750" y="1099245"/>
            <a:ext cx="4123953" cy="408980"/>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 Existing systems rely on manual outreach and static registries that are slow to update.</a:t>
            </a:r>
            <a:endParaRPr lang="en-US" sz="1046" dirty="0"/>
          </a:p>
        </p:txBody>
      </p:sp>
      <p:pic>
        <p:nvPicPr>
          <p:cNvPr id="7" name="Image 2" descr="preencoded.png"/>
          <p:cNvPicPr>
            <a:picLocks noChangeAspect="1"/>
          </p:cNvPicPr>
          <p:nvPr/>
        </p:nvPicPr>
        <p:blipFill>
          <a:blip r:embed="rId4"/>
          <a:stretch>
            <a:fillRect/>
          </a:stretch>
        </p:blipFill>
        <p:spPr>
          <a:xfrm>
            <a:off x="285750" y="1493044"/>
            <a:ext cx="142875" cy="142875"/>
          </a:xfrm>
          <a:prstGeom prst="rect">
            <a:avLst/>
          </a:prstGeom>
        </p:spPr>
      </p:pic>
      <p:sp>
        <p:nvSpPr>
          <p:cNvPr id="8" name="Text 3"/>
          <p:cNvSpPr/>
          <p:nvPr/>
        </p:nvSpPr>
        <p:spPr>
          <a:xfrm>
            <a:off x="537232" y="1466255"/>
            <a:ext cx="1691925" cy="194667"/>
          </a:xfrm>
          <a:prstGeom prst="rect">
            <a:avLst/>
          </a:prstGeom>
          <a:noFill/>
          <a:ln/>
        </p:spPr>
        <p:txBody>
          <a:bodyPr wrap="none" lIns="0" tIns="0" rIns="0" bIns="0" rtlCol="0" anchor="ctr">
            <a:spAutoFit/>
          </a:bodyPr>
          <a:lstStyle/>
          <a:p>
            <a:pPr marL="0" indent="0">
              <a:buNone/>
            </a:pPr>
            <a:r>
              <a:rPr lang="en-US" sz="1046" b="1" dirty="0">
                <a:solidFill>
                  <a:srgbClr val="E63946"/>
                </a:solidFill>
                <a:latin typeface="Noto Sans" pitchFamily="34" charset="0"/>
                <a:ea typeface="Noto Sans" pitchFamily="34" charset="-122"/>
                <a:cs typeface="Noto Sans" pitchFamily="34" charset="-120"/>
              </a:rPr>
              <a:t>Unpredictable Demand:</a:t>
            </a:r>
            <a:endParaRPr lang="en-US" sz="1046" dirty="0"/>
          </a:p>
        </p:txBody>
      </p:sp>
      <p:sp>
        <p:nvSpPr>
          <p:cNvPr id="9" name="Text 4"/>
          <p:cNvSpPr/>
          <p:nvPr/>
        </p:nvSpPr>
        <p:spPr>
          <a:xfrm>
            <a:off x="285750" y="1587793"/>
            <a:ext cx="4160258" cy="623292"/>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 Blood banks struggle to forecast inventory needs across blood groups, components, and geographies.</a:t>
            </a:r>
            <a:endParaRPr lang="en-US" sz="1046" dirty="0"/>
          </a:p>
        </p:txBody>
      </p:sp>
      <p:pic>
        <p:nvPicPr>
          <p:cNvPr id="10" name="Image 3" descr="preencoded.png"/>
          <p:cNvPicPr>
            <a:picLocks noChangeAspect="1"/>
          </p:cNvPicPr>
          <p:nvPr/>
        </p:nvPicPr>
        <p:blipFill>
          <a:blip r:embed="rId4"/>
          <a:stretch>
            <a:fillRect/>
          </a:stretch>
        </p:blipFill>
        <p:spPr>
          <a:xfrm>
            <a:off x="285750" y="2278856"/>
            <a:ext cx="142875" cy="142875"/>
          </a:xfrm>
          <a:prstGeom prst="rect">
            <a:avLst/>
          </a:prstGeom>
        </p:spPr>
      </p:pic>
      <p:sp>
        <p:nvSpPr>
          <p:cNvPr id="11" name="Text 5"/>
          <p:cNvSpPr/>
          <p:nvPr/>
        </p:nvSpPr>
        <p:spPr>
          <a:xfrm>
            <a:off x="537232" y="2252067"/>
            <a:ext cx="2108997" cy="194667"/>
          </a:xfrm>
          <a:prstGeom prst="rect">
            <a:avLst/>
          </a:prstGeom>
          <a:noFill/>
          <a:ln/>
        </p:spPr>
        <p:txBody>
          <a:bodyPr wrap="none" lIns="0" tIns="0" rIns="0" bIns="0" rtlCol="0" anchor="ctr">
            <a:spAutoFit/>
          </a:bodyPr>
          <a:lstStyle/>
          <a:p>
            <a:pPr marL="0" indent="0">
              <a:buNone/>
            </a:pPr>
            <a:r>
              <a:rPr lang="en-US" sz="1046" b="1" dirty="0">
                <a:solidFill>
                  <a:srgbClr val="E63946"/>
                </a:solidFill>
                <a:latin typeface="Noto Sans" pitchFamily="34" charset="0"/>
                <a:ea typeface="Noto Sans" pitchFamily="34" charset="-122"/>
                <a:cs typeface="Noto Sans" pitchFamily="34" charset="-120"/>
              </a:rPr>
              <a:t>Delayed Donor Identification:</a:t>
            </a:r>
            <a:endParaRPr lang="en-US" sz="1046" dirty="0"/>
          </a:p>
        </p:txBody>
      </p:sp>
      <p:sp>
        <p:nvSpPr>
          <p:cNvPr id="12" name="Text 6"/>
          <p:cNvSpPr/>
          <p:nvPr/>
        </p:nvSpPr>
        <p:spPr>
          <a:xfrm>
            <a:off x="279471" y="2455929"/>
            <a:ext cx="3996398" cy="408980"/>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 Critical delays in finding compatible, nearby donors during time-sensitive scenarios.</a:t>
            </a:r>
            <a:endParaRPr lang="en-US" sz="1046" dirty="0"/>
          </a:p>
        </p:txBody>
      </p:sp>
      <p:pic>
        <p:nvPicPr>
          <p:cNvPr id="13" name="Image 4" descr="preencoded.png"/>
          <p:cNvPicPr>
            <a:picLocks noChangeAspect="1"/>
          </p:cNvPicPr>
          <p:nvPr/>
        </p:nvPicPr>
        <p:blipFill>
          <a:blip r:embed="rId4"/>
          <a:stretch>
            <a:fillRect/>
          </a:stretch>
        </p:blipFill>
        <p:spPr>
          <a:xfrm>
            <a:off x="285750" y="2850356"/>
            <a:ext cx="142875" cy="142875"/>
          </a:xfrm>
          <a:prstGeom prst="rect">
            <a:avLst/>
          </a:prstGeom>
        </p:spPr>
      </p:pic>
      <p:sp>
        <p:nvSpPr>
          <p:cNvPr id="14" name="Text 7"/>
          <p:cNvSpPr/>
          <p:nvPr/>
        </p:nvSpPr>
        <p:spPr>
          <a:xfrm>
            <a:off x="537232" y="2823567"/>
            <a:ext cx="1804383" cy="194667"/>
          </a:xfrm>
          <a:prstGeom prst="rect">
            <a:avLst/>
          </a:prstGeom>
          <a:noFill/>
          <a:ln/>
        </p:spPr>
        <p:txBody>
          <a:bodyPr wrap="none" lIns="0" tIns="0" rIns="0" bIns="0" rtlCol="0" anchor="ctr">
            <a:spAutoFit/>
          </a:bodyPr>
          <a:lstStyle/>
          <a:p>
            <a:pPr marL="0" indent="0">
              <a:buNone/>
            </a:pPr>
            <a:r>
              <a:rPr lang="en-US" sz="1046" b="1" dirty="0">
                <a:solidFill>
                  <a:srgbClr val="E63946"/>
                </a:solidFill>
                <a:latin typeface="Noto Sans" pitchFamily="34" charset="0"/>
                <a:ea typeface="Noto Sans" pitchFamily="34" charset="-122"/>
                <a:cs typeface="Noto Sans" pitchFamily="34" charset="-120"/>
              </a:rPr>
              <a:t>Lack of Unified Interface:</a:t>
            </a:r>
            <a:endParaRPr lang="en-US" sz="1046" dirty="0"/>
          </a:p>
        </p:txBody>
      </p:sp>
      <p:sp>
        <p:nvSpPr>
          <p:cNvPr id="15" name="Text 8"/>
          <p:cNvSpPr/>
          <p:nvPr/>
        </p:nvSpPr>
        <p:spPr>
          <a:xfrm>
            <a:off x="312176" y="3005325"/>
            <a:ext cx="3983841" cy="408980"/>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 Hospitals cannot view cross-bank inventory or trigger timely requests.</a:t>
            </a:r>
            <a:endParaRPr lang="en-US" sz="1046" dirty="0"/>
          </a:p>
        </p:txBody>
      </p:sp>
      <p:pic>
        <p:nvPicPr>
          <p:cNvPr id="16" name="Image 5" descr="preencoded.png"/>
          <p:cNvPicPr>
            <a:picLocks noChangeAspect="1"/>
          </p:cNvPicPr>
          <p:nvPr/>
        </p:nvPicPr>
        <p:blipFill>
          <a:blip r:embed="rId4"/>
          <a:stretch>
            <a:fillRect/>
          </a:stretch>
        </p:blipFill>
        <p:spPr>
          <a:xfrm>
            <a:off x="285750" y="3421856"/>
            <a:ext cx="142875" cy="142875"/>
          </a:xfrm>
          <a:prstGeom prst="rect">
            <a:avLst/>
          </a:prstGeom>
        </p:spPr>
      </p:pic>
      <p:sp>
        <p:nvSpPr>
          <p:cNvPr id="17" name="Text 9"/>
          <p:cNvSpPr/>
          <p:nvPr/>
        </p:nvSpPr>
        <p:spPr>
          <a:xfrm>
            <a:off x="537232" y="3395067"/>
            <a:ext cx="1061014" cy="194667"/>
          </a:xfrm>
          <a:prstGeom prst="rect">
            <a:avLst/>
          </a:prstGeom>
          <a:noFill/>
          <a:ln/>
        </p:spPr>
        <p:txBody>
          <a:bodyPr wrap="none" lIns="0" tIns="0" rIns="0" bIns="0" rtlCol="0" anchor="ctr">
            <a:spAutoFit/>
          </a:bodyPr>
          <a:lstStyle/>
          <a:p>
            <a:pPr marL="0" indent="0">
              <a:buNone/>
            </a:pPr>
            <a:r>
              <a:rPr lang="en-US" sz="1046" b="1" dirty="0">
                <a:solidFill>
                  <a:srgbClr val="E63946"/>
                </a:solidFill>
                <a:latin typeface="Noto Sans" pitchFamily="34" charset="0"/>
                <a:ea typeface="Noto Sans" pitchFamily="34" charset="-122"/>
                <a:cs typeface="Noto Sans" pitchFamily="34" charset="-120"/>
              </a:rPr>
              <a:t>Consequences:</a:t>
            </a:r>
            <a:endParaRPr lang="en-US" sz="1046" dirty="0"/>
          </a:p>
        </p:txBody>
      </p:sp>
      <p:sp>
        <p:nvSpPr>
          <p:cNvPr id="18" name="Text 10"/>
          <p:cNvSpPr/>
          <p:nvPr/>
        </p:nvSpPr>
        <p:spPr>
          <a:xfrm>
            <a:off x="298962" y="3492400"/>
            <a:ext cx="4010267" cy="623292"/>
          </a:xfrm>
          <a:prstGeom prst="rect">
            <a:avLst/>
          </a:prstGeom>
          <a:noFill/>
          <a:ln/>
        </p:spPr>
        <p:txBody>
          <a:bodyPr wrap="square" lIns="0" tIns="0" rIns="0" bIns="0" rtlCol="0" anchor="ctr">
            <a:spAutoFit/>
          </a:bodyPr>
          <a:lstStyle/>
          <a:p>
            <a:pPr marL="0" indent="0">
              <a:buNone/>
            </a:pPr>
            <a:r>
              <a:rPr lang="en-US" sz="1046" dirty="0">
                <a:solidFill>
                  <a:srgbClr val="333333"/>
                </a:solidFill>
                <a:latin typeface="Noto Sans" pitchFamily="34" charset="0"/>
                <a:ea typeface="Noto Sans" pitchFamily="34" charset="-122"/>
                <a:cs typeface="Noto Sans" pitchFamily="34" charset="-120"/>
              </a:rPr>
              <a:t> Units expire unused in one region while shortages occur in another, leading to avoidable morbidity and mortality.</a:t>
            </a:r>
            <a:endParaRPr lang="en-US" sz="1046" dirty="0"/>
          </a:p>
        </p:txBody>
      </p:sp>
      <p:pic>
        <p:nvPicPr>
          <p:cNvPr id="19" name="Image 6" descr="preencoded.png"/>
          <p:cNvPicPr>
            <a:picLocks noChangeAspect="1"/>
          </p:cNvPicPr>
          <p:nvPr/>
        </p:nvPicPr>
        <p:blipFill>
          <a:blip r:embed="rId5"/>
          <a:stretch>
            <a:fillRect/>
          </a:stretch>
        </p:blipFill>
        <p:spPr>
          <a:xfrm>
            <a:off x="4768453" y="1728788"/>
            <a:ext cx="4000500" cy="2286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6AAF-120D-58C8-A4F3-F4F7FC494C1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D28B997-881A-6189-1BD7-903FE705DF48}"/>
              </a:ext>
            </a:extLst>
          </p:cNvPr>
          <p:cNvPicPr>
            <a:picLocks noChangeAspect="1"/>
          </p:cNvPicPr>
          <p:nvPr/>
        </p:nvPicPr>
        <p:blipFill>
          <a:blip r:embed="rId3"/>
          <a:stretch>
            <a:fillRect/>
          </a:stretch>
        </p:blipFill>
        <p:spPr>
          <a:xfrm>
            <a:off x="0" y="0"/>
            <a:ext cx="9144000" cy="5693569"/>
          </a:xfrm>
          <a:prstGeom prst="rect">
            <a:avLst/>
          </a:prstGeom>
        </p:spPr>
      </p:pic>
      <p:sp>
        <p:nvSpPr>
          <p:cNvPr id="3" name="Text 0">
            <a:extLst>
              <a:ext uri="{FF2B5EF4-FFF2-40B4-BE49-F238E27FC236}">
                <a16:creationId xmlns:a16="http://schemas.microsoft.com/office/drawing/2014/main" id="{069C967F-F36E-03D8-B071-A63D2B3E66AC}"/>
              </a:ext>
            </a:extLst>
          </p:cNvPr>
          <p:cNvSpPr/>
          <p:nvPr/>
        </p:nvSpPr>
        <p:spPr>
          <a:xfrm>
            <a:off x="285750" y="285750"/>
            <a:ext cx="8572500" cy="385763"/>
          </a:xfrm>
          <a:prstGeom prst="rect">
            <a:avLst/>
          </a:prstGeom>
          <a:noFill/>
          <a:ln/>
        </p:spPr>
        <p:txBody>
          <a:bodyPr wrap="none" lIns="0" tIns="0" rIns="0" bIns="0" rtlCol="0" anchor="ctr">
            <a:spAutoFit/>
          </a:bodyPr>
          <a:lstStyle/>
          <a:p>
            <a:pPr marL="0" indent="0" algn="ctr">
              <a:buNone/>
            </a:pPr>
            <a:r>
              <a:rPr lang="en-US" sz="2025" b="1" dirty="0">
                <a:solidFill>
                  <a:srgbClr val="0077B6"/>
                </a:solidFill>
                <a:latin typeface="Noto Sans" pitchFamily="34" charset="0"/>
                <a:ea typeface="Noto Sans" pitchFamily="34" charset="-122"/>
                <a:cs typeface="Noto Sans" pitchFamily="34" charset="-120"/>
              </a:rPr>
              <a:t>Target Community &amp; User Needs</a:t>
            </a:r>
            <a:endParaRPr lang="en-US" sz="2025" dirty="0"/>
          </a:p>
        </p:txBody>
      </p:sp>
      <p:sp>
        <p:nvSpPr>
          <p:cNvPr id="4" name="Shape 1">
            <a:extLst>
              <a:ext uri="{FF2B5EF4-FFF2-40B4-BE49-F238E27FC236}">
                <a16:creationId xmlns:a16="http://schemas.microsoft.com/office/drawing/2014/main" id="{8ABC643B-CDF9-4262-05D0-177953DA6080}"/>
              </a:ext>
            </a:extLst>
          </p:cNvPr>
          <p:cNvSpPr/>
          <p:nvPr/>
        </p:nvSpPr>
        <p:spPr>
          <a:xfrm>
            <a:off x="285750" y="885825"/>
            <a:ext cx="4179094" cy="1364456"/>
          </a:xfrm>
          <a:prstGeom prst="rect">
            <a:avLst/>
          </a:prstGeom>
          <a:solidFill>
            <a:srgbClr val="F8F9FA"/>
          </a:solidFill>
          <a:ln/>
        </p:spPr>
      </p:sp>
      <p:sp>
        <p:nvSpPr>
          <p:cNvPr id="5" name="Shape 2">
            <a:extLst>
              <a:ext uri="{FF2B5EF4-FFF2-40B4-BE49-F238E27FC236}">
                <a16:creationId xmlns:a16="http://schemas.microsoft.com/office/drawing/2014/main" id="{9C4B1D37-F960-2C6F-916D-8CD553A956F3}"/>
              </a:ext>
            </a:extLst>
          </p:cNvPr>
          <p:cNvSpPr/>
          <p:nvPr/>
        </p:nvSpPr>
        <p:spPr>
          <a:xfrm>
            <a:off x="285750" y="885825"/>
            <a:ext cx="35719" cy="1364456"/>
          </a:xfrm>
          <a:prstGeom prst="rect">
            <a:avLst/>
          </a:prstGeom>
          <a:solidFill>
            <a:srgbClr val="0077B6"/>
          </a:solidFill>
          <a:ln/>
        </p:spPr>
      </p:sp>
      <p:pic>
        <p:nvPicPr>
          <p:cNvPr id="6" name="Image 1" descr="preencoded.png">
            <a:extLst>
              <a:ext uri="{FF2B5EF4-FFF2-40B4-BE49-F238E27FC236}">
                <a16:creationId xmlns:a16="http://schemas.microsoft.com/office/drawing/2014/main" id="{1F998E18-E9ED-099E-CEFE-229C7AD1F111}"/>
              </a:ext>
            </a:extLst>
          </p:cNvPr>
          <p:cNvPicPr>
            <a:picLocks noChangeAspect="1"/>
          </p:cNvPicPr>
          <p:nvPr/>
        </p:nvPicPr>
        <p:blipFill>
          <a:blip r:embed="rId4"/>
          <a:stretch>
            <a:fillRect/>
          </a:stretch>
        </p:blipFill>
        <p:spPr>
          <a:xfrm>
            <a:off x="428625" y="1071563"/>
            <a:ext cx="150019" cy="171450"/>
          </a:xfrm>
          <a:prstGeom prst="rect">
            <a:avLst/>
          </a:prstGeom>
        </p:spPr>
      </p:pic>
      <p:sp>
        <p:nvSpPr>
          <p:cNvPr id="7" name="Text 3">
            <a:extLst>
              <a:ext uri="{FF2B5EF4-FFF2-40B4-BE49-F238E27FC236}">
                <a16:creationId xmlns:a16="http://schemas.microsoft.com/office/drawing/2014/main" id="{CFCEF8A2-19C3-3130-5EE0-41D6A5A89928}"/>
              </a:ext>
            </a:extLst>
          </p:cNvPr>
          <p:cNvSpPr/>
          <p:nvPr/>
        </p:nvSpPr>
        <p:spPr>
          <a:xfrm>
            <a:off x="650081" y="1028700"/>
            <a:ext cx="1255542"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Willing Donors </a:t>
            </a:r>
            <a:endParaRPr lang="en-US" sz="1350" dirty="0"/>
          </a:p>
        </p:txBody>
      </p:sp>
      <p:sp>
        <p:nvSpPr>
          <p:cNvPr id="8" name="Text 4">
            <a:extLst>
              <a:ext uri="{FF2B5EF4-FFF2-40B4-BE49-F238E27FC236}">
                <a16:creationId xmlns:a16="http://schemas.microsoft.com/office/drawing/2014/main" id="{DB64A3DB-8B10-6DA3-CD90-C86F860E5A53}"/>
              </a:ext>
            </a:extLst>
          </p:cNvPr>
          <p:cNvSpPr/>
          <p:nvPr/>
        </p:nvSpPr>
        <p:spPr>
          <a:xfrm>
            <a:off x="428625" y="1357313"/>
            <a:ext cx="3893344" cy="192881"/>
          </a:xfrm>
          <a:prstGeom prst="rect">
            <a:avLst/>
          </a:prstGeom>
          <a:noFill/>
          <a:ln/>
        </p:spPr>
        <p:txBody>
          <a:bodyPr wrap="none" lIns="0" tIns="0" rIns="0" bIns="0" rtlCol="0" anchor="ctr">
            <a:spAutoFit/>
          </a:bodyPr>
          <a:lstStyle/>
          <a:p>
            <a:pPr marL="0" indent="0" algn="l">
              <a:buNone/>
            </a:pPr>
            <a:r>
              <a:rPr lang="en-US" sz="942" dirty="0">
                <a:solidFill>
                  <a:srgbClr val="333333"/>
                </a:solidFill>
                <a:latin typeface="Noto Sans" pitchFamily="34" charset="0"/>
                <a:ea typeface="Noto Sans" pitchFamily="34" charset="-122"/>
                <a:cs typeface="Noto Sans" pitchFamily="34" charset="-120"/>
              </a:rPr>
              <a:t>Proactive engagement at the right time</a:t>
            </a:r>
            <a:endParaRPr lang="en-US" sz="942" dirty="0"/>
          </a:p>
        </p:txBody>
      </p:sp>
      <p:sp>
        <p:nvSpPr>
          <p:cNvPr id="9" name="Text 5">
            <a:extLst>
              <a:ext uri="{FF2B5EF4-FFF2-40B4-BE49-F238E27FC236}">
                <a16:creationId xmlns:a16="http://schemas.microsoft.com/office/drawing/2014/main" id="{EBB9C13D-3227-EA8E-D4D8-79CB02702C2E}"/>
              </a:ext>
            </a:extLst>
          </p:cNvPr>
          <p:cNvSpPr/>
          <p:nvPr/>
        </p:nvSpPr>
        <p:spPr>
          <a:xfrm>
            <a:off x="428625" y="1607344"/>
            <a:ext cx="3893344" cy="192881"/>
          </a:xfrm>
          <a:prstGeom prst="rect">
            <a:avLst/>
          </a:prstGeom>
          <a:noFill/>
          <a:ln/>
        </p:spPr>
        <p:txBody>
          <a:bodyPr wrap="none" lIns="0" tIns="0" rIns="0" bIns="0" rtlCol="0" anchor="ctr">
            <a:spAutoFit/>
          </a:bodyPr>
          <a:lstStyle/>
          <a:p>
            <a:pPr marL="0" indent="0" algn="l">
              <a:buNone/>
            </a:pPr>
            <a:r>
              <a:rPr lang="en-US" sz="942" dirty="0">
                <a:solidFill>
                  <a:srgbClr val="333333"/>
                </a:solidFill>
                <a:latin typeface="Noto Sans" pitchFamily="34" charset="0"/>
                <a:ea typeface="Noto Sans" pitchFamily="34" charset="-122"/>
                <a:cs typeface="Noto Sans" pitchFamily="34" charset="-120"/>
              </a:rPr>
              <a:t>Optimal routing to nearest donation center</a:t>
            </a:r>
            <a:endParaRPr lang="en-US" sz="942" dirty="0"/>
          </a:p>
        </p:txBody>
      </p:sp>
      <p:sp>
        <p:nvSpPr>
          <p:cNvPr id="10" name="Text 6">
            <a:extLst>
              <a:ext uri="{FF2B5EF4-FFF2-40B4-BE49-F238E27FC236}">
                <a16:creationId xmlns:a16="http://schemas.microsoft.com/office/drawing/2014/main" id="{F7344886-CD10-E890-1B7A-25421946418F}"/>
              </a:ext>
            </a:extLst>
          </p:cNvPr>
          <p:cNvSpPr/>
          <p:nvPr/>
        </p:nvSpPr>
        <p:spPr>
          <a:xfrm>
            <a:off x="428625" y="1857375"/>
            <a:ext cx="3893344" cy="192881"/>
          </a:xfrm>
          <a:prstGeom prst="rect">
            <a:avLst/>
          </a:prstGeom>
          <a:noFill/>
          <a:ln/>
        </p:spPr>
        <p:txBody>
          <a:bodyPr wrap="none" lIns="0" tIns="0" rIns="0" bIns="0" rtlCol="0" anchor="ctr">
            <a:spAutoFit/>
          </a:bodyPr>
          <a:lstStyle/>
          <a:p>
            <a:pPr marL="0" indent="0" algn="l">
              <a:buNone/>
            </a:pPr>
            <a:r>
              <a:rPr lang="en-US" sz="942" dirty="0">
                <a:solidFill>
                  <a:srgbClr val="333333"/>
                </a:solidFill>
                <a:latin typeface="Noto Sans" pitchFamily="34" charset="0"/>
                <a:ea typeface="Noto Sans" pitchFamily="34" charset="-122"/>
                <a:cs typeface="Noto Sans" pitchFamily="34" charset="-120"/>
              </a:rPr>
              <a:t>Transparent donation impact tracking</a:t>
            </a:r>
            <a:endParaRPr lang="en-US" sz="942" dirty="0"/>
          </a:p>
        </p:txBody>
      </p:sp>
      <p:sp>
        <p:nvSpPr>
          <p:cNvPr id="11" name="Shape 7">
            <a:extLst>
              <a:ext uri="{FF2B5EF4-FFF2-40B4-BE49-F238E27FC236}">
                <a16:creationId xmlns:a16="http://schemas.microsoft.com/office/drawing/2014/main" id="{1D983250-9935-9561-CB12-7D90E304A41D}"/>
              </a:ext>
            </a:extLst>
          </p:cNvPr>
          <p:cNvSpPr/>
          <p:nvPr/>
        </p:nvSpPr>
        <p:spPr>
          <a:xfrm>
            <a:off x="285750" y="2393156"/>
            <a:ext cx="4179094" cy="1364456"/>
          </a:xfrm>
          <a:prstGeom prst="rect">
            <a:avLst/>
          </a:prstGeom>
          <a:solidFill>
            <a:srgbClr val="F8F9FA"/>
          </a:solidFill>
          <a:ln/>
        </p:spPr>
      </p:sp>
      <p:sp>
        <p:nvSpPr>
          <p:cNvPr id="12" name="Shape 8">
            <a:extLst>
              <a:ext uri="{FF2B5EF4-FFF2-40B4-BE49-F238E27FC236}">
                <a16:creationId xmlns:a16="http://schemas.microsoft.com/office/drawing/2014/main" id="{EC1470A9-4028-CE97-1F11-1263DF3390E6}"/>
              </a:ext>
            </a:extLst>
          </p:cNvPr>
          <p:cNvSpPr/>
          <p:nvPr/>
        </p:nvSpPr>
        <p:spPr>
          <a:xfrm>
            <a:off x="285750" y="2393156"/>
            <a:ext cx="35719" cy="1364456"/>
          </a:xfrm>
          <a:prstGeom prst="rect">
            <a:avLst/>
          </a:prstGeom>
          <a:solidFill>
            <a:srgbClr val="0077B6"/>
          </a:solidFill>
          <a:ln/>
        </p:spPr>
      </p:sp>
      <p:pic>
        <p:nvPicPr>
          <p:cNvPr id="13" name="Image 2" descr="preencoded.png">
            <a:extLst>
              <a:ext uri="{FF2B5EF4-FFF2-40B4-BE49-F238E27FC236}">
                <a16:creationId xmlns:a16="http://schemas.microsoft.com/office/drawing/2014/main" id="{E59F9D0B-B703-B182-F68D-B4FAEAC89A01}"/>
              </a:ext>
            </a:extLst>
          </p:cNvPr>
          <p:cNvPicPr>
            <a:picLocks noChangeAspect="1"/>
          </p:cNvPicPr>
          <p:nvPr/>
        </p:nvPicPr>
        <p:blipFill>
          <a:blip r:embed="rId5"/>
          <a:stretch>
            <a:fillRect/>
          </a:stretch>
        </p:blipFill>
        <p:spPr>
          <a:xfrm>
            <a:off x="428625" y="2578894"/>
            <a:ext cx="128588" cy="171450"/>
          </a:xfrm>
          <a:prstGeom prst="rect">
            <a:avLst/>
          </a:prstGeom>
        </p:spPr>
      </p:pic>
      <p:sp>
        <p:nvSpPr>
          <p:cNvPr id="14" name="Text 9">
            <a:extLst>
              <a:ext uri="{FF2B5EF4-FFF2-40B4-BE49-F238E27FC236}">
                <a16:creationId xmlns:a16="http://schemas.microsoft.com/office/drawing/2014/main" id="{D60903AF-D79C-E943-FA86-E78AC95B24A8}"/>
              </a:ext>
            </a:extLst>
          </p:cNvPr>
          <p:cNvSpPr/>
          <p:nvPr/>
        </p:nvSpPr>
        <p:spPr>
          <a:xfrm>
            <a:off x="628650" y="2536031"/>
            <a:ext cx="1055796"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Blood Banks </a:t>
            </a:r>
            <a:endParaRPr lang="en-US" sz="1350" dirty="0"/>
          </a:p>
        </p:txBody>
      </p:sp>
      <p:sp>
        <p:nvSpPr>
          <p:cNvPr id="15" name="Text 10">
            <a:extLst>
              <a:ext uri="{FF2B5EF4-FFF2-40B4-BE49-F238E27FC236}">
                <a16:creationId xmlns:a16="http://schemas.microsoft.com/office/drawing/2014/main" id="{C693337C-5495-72A3-1E6A-5DC08F069FFD}"/>
              </a:ext>
            </a:extLst>
          </p:cNvPr>
          <p:cNvSpPr/>
          <p:nvPr/>
        </p:nvSpPr>
        <p:spPr>
          <a:xfrm>
            <a:off x="428625" y="2864644"/>
            <a:ext cx="3893344" cy="192881"/>
          </a:xfrm>
          <a:prstGeom prst="rect">
            <a:avLst/>
          </a:prstGeom>
          <a:noFill/>
          <a:ln/>
        </p:spPr>
        <p:txBody>
          <a:bodyPr wrap="none" lIns="0" tIns="0" rIns="0" bIns="0" rtlCol="0" anchor="ctr">
            <a:spAutoFit/>
          </a:bodyPr>
          <a:lstStyle/>
          <a:p>
            <a:pPr marL="0" indent="0" algn="l">
              <a:buNone/>
            </a:pPr>
            <a:r>
              <a:rPr lang="en-US" sz="942" dirty="0">
                <a:solidFill>
                  <a:srgbClr val="333333"/>
                </a:solidFill>
                <a:latin typeface="Noto Sans" pitchFamily="34" charset="0"/>
                <a:ea typeface="Noto Sans" pitchFamily="34" charset="-122"/>
                <a:cs typeface="Noto Sans" pitchFamily="34" charset="-120"/>
              </a:rPr>
              <a:t>Accurate inventory forecasting by blood group/component</a:t>
            </a:r>
            <a:endParaRPr lang="en-US" sz="942" dirty="0"/>
          </a:p>
        </p:txBody>
      </p:sp>
      <p:sp>
        <p:nvSpPr>
          <p:cNvPr id="16" name="Text 11">
            <a:extLst>
              <a:ext uri="{FF2B5EF4-FFF2-40B4-BE49-F238E27FC236}">
                <a16:creationId xmlns:a16="http://schemas.microsoft.com/office/drawing/2014/main" id="{3D14DD37-D9BA-DA41-C966-D8ECC24202F2}"/>
              </a:ext>
            </a:extLst>
          </p:cNvPr>
          <p:cNvSpPr/>
          <p:nvPr/>
        </p:nvSpPr>
        <p:spPr>
          <a:xfrm>
            <a:off x="428625" y="3114675"/>
            <a:ext cx="3893344" cy="192881"/>
          </a:xfrm>
          <a:prstGeom prst="rect">
            <a:avLst/>
          </a:prstGeom>
          <a:noFill/>
          <a:ln/>
        </p:spPr>
        <p:txBody>
          <a:bodyPr wrap="none" lIns="0" tIns="0" rIns="0" bIns="0" rtlCol="0" anchor="ctr">
            <a:spAutoFit/>
          </a:bodyPr>
          <a:lstStyle/>
          <a:p>
            <a:pPr marL="0" indent="0" algn="l">
              <a:buNone/>
            </a:pPr>
            <a:r>
              <a:rPr lang="en-US" sz="942" dirty="0">
                <a:solidFill>
                  <a:srgbClr val="333333"/>
                </a:solidFill>
                <a:latin typeface="Noto Sans" pitchFamily="34" charset="0"/>
                <a:ea typeface="Noto Sans" pitchFamily="34" charset="-122"/>
                <a:cs typeface="Noto Sans" pitchFamily="34" charset="-120"/>
              </a:rPr>
              <a:t>Real-time inventory synchronization</a:t>
            </a:r>
            <a:endParaRPr lang="en-US" sz="942" dirty="0"/>
          </a:p>
        </p:txBody>
      </p:sp>
      <p:sp>
        <p:nvSpPr>
          <p:cNvPr id="17" name="Text 12">
            <a:extLst>
              <a:ext uri="{FF2B5EF4-FFF2-40B4-BE49-F238E27FC236}">
                <a16:creationId xmlns:a16="http://schemas.microsoft.com/office/drawing/2014/main" id="{A4B4469F-E309-4FA3-E4BB-22927560802B}"/>
              </a:ext>
            </a:extLst>
          </p:cNvPr>
          <p:cNvSpPr/>
          <p:nvPr/>
        </p:nvSpPr>
        <p:spPr>
          <a:xfrm>
            <a:off x="428625" y="3364706"/>
            <a:ext cx="3893344" cy="192881"/>
          </a:xfrm>
          <a:prstGeom prst="rect">
            <a:avLst/>
          </a:prstGeom>
          <a:noFill/>
          <a:ln/>
        </p:spPr>
        <p:txBody>
          <a:bodyPr wrap="none" lIns="0" tIns="0" rIns="0" bIns="0" rtlCol="0" anchor="ctr">
            <a:spAutoFit/>
          </a:bodyPr>
          <a:lstStyle/>
          <a:p>
            <a:pPr marL="0" indent="0" algn="l">
              <a:buNone/>
            </a:pPr>
            <a:r>
              <a:rPr lang="en-US" sz="942" dirty="0">
                <a:solidFill>
                  <a:srgbClr val="333333"/>
                </a:solidFill>
                <a:latin typeface="Noto Sans" pitchFamily="34" charset="0"/>
                <a:ea typeface="Noto Sans" pitchFamily="34" charset="-122"/>
                <a:cs typeface="Noto Sans" pitchFamily="34" charset="-120"/>
              </a:rPr>
              <a:t>Efficient donor management and scheduling</a:t>
            </a:r>
            <a:endParaRPr lang="en-US" sz="942" dirty="0"/>
          </a:p>
        </p:txBody>
      </p:sp>
      <p:sp>
        <p:nvSpPr>
          <p:cNvPr id="18" name="Shape 13">
            <a:extLst>
              <a:ext uri="{FF2B5EF4-FFF2-40B4-BE49-F238E27FC236}">
                <a16:creationId xmlns:a16="http://schemas.microsoft.com/office/drawing/2014/main" id="{68EE764D-FC99-ED97-8837-86281EFC898C}"/>
              </a:ext>
            </a:extLst>
          </p:cNvPr>
          <p:cNvSpPr/>
          <p:nvPr/>
        </p:nvSpPr>
        <p:spPr>
          <a:xfrm>
            <a:off x="285750" y="3900488"/>
            <a:ext cx="4179094" cy="1364456"/>
          </a:xfrm>
          <a:prstGeom prst="rect">
            <a:avLst/>
          </a:prstGeom>
          <a:solidFill>
            <a:srgbClr val="F8F9FA"/>
          </a:solidFill>
          <a:ln/>
        </p:spPr>
      </p:sp>
      <p:sp>
        <p:nvSpPr>
          <p:cNvPr id="19" name="Shape 14">
            <a:extLst>
              <a:ext uri="{FF2B5EF4-FFF2-40B4-BE49-F238E27FC236}">
                <a16:creationId xmlns:a16="http://schemas.microsoft.com/office/drawing/2014/main" id="{9EFBCD6D-1EF2-61AB-A554-AC83E16E589B}"/>
              </a:ext>
            </a:extLst>
          </p:cNvPr>
          <p:cNvSpPr/>
          <p:nvPr/>
        </p:nvSpPr>
        <p:spPr>
          <a:xfrm>
            <a:off x="285750" y="3900488"/>
            <a:ext cx="35719" cy="1364456"/>
          </a:xfrm>
          <a:prstGeom prst="rect">
            <a:avLst/>
          </a:prstGeom>
          <a:solidFill>
            <a:srgbClr val="0077B6"/>
          </a:solidFill>
          <a:ln/>
        </p:spPr>
      </p:sp>
      <p:pic>
        <p:nvPicPr>
          <p:cNvPr id="20" name="Image 3" descr="preencoded.png">
            <a:extLst>
              <a:ext uri="{FF2B5EF4-FFF2-40B4-BE49-F238E27FC236}">
                <a16:creationId xmlns:a16="http://schemas.microsoft.com/office/drawing/2014/main" id="{770B6133-0F5B-1C9B-A483-43C858FBE19C}"/>
              </a:ext>
            </a:extLst>
          </p:cNvPr>
          <p:cNvPicPr>
            <a:picLocks noChangeAspect="1"/>
          </p:cNvPicPr>
          <p:nvPr/>
        </p:nvPicPr>
        <p:blipFill>
          <a:blip r:embed="rId6"/>
          <a:stretch>
            <a:fillRect/>
          </a:stretch>
        </p:blipFill>
        <p:spPr>
          <a:xfrm>
            <a:off x="428625" y="4086225"/>
            <a:ext cx="214313" cy="171450"/>
          </a:xfrm>
          <a:prstGeom prst="rect">
            <a:avLst/>
          </a:prstGeom>
        </p:spPr>
      </p:pic>
      <p:sp>
        <p:nvSpPr>
          <p:cNvPr id="21" name="Text 15">
            <a:extLst>
              <a:ext uri="{FF2B5EF4-FFF2-40B4-BE49-F238E27FC236}">
                <a16:creationId xmlns:a16="http://schemas.microsoft.com/office/drawing/2014/main" id="{D303F59B-A349-11F8-042E-098C8748C755}"/>
              </a:ext>
            </a:extLst>
          </p:cNvPr>
          <p:cNvSpPr/>
          <p:nvPr/>
        </p:nvSpPr>
        <p:spPr>
          <a:xfrm>
            <a:off x="714375" y="4043363"/>
            <a:ext cx="798788"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Hospitals </a:t>
            </a:r>
            <a:endParaRPr lang="en-US" sz="1350" dirty="0"/>
          </a:p>
        </p:txBody>
      </p:sp>
      <p:sp>
        <p:nvSpPr>
          <p:cNvPr id="22" name="Text 16">
            <a:extLst>
              <a:ext uri="{FF2B5EF4-FFF2-40B4-BE49-F238E27FC236}">
                <a16:creationId xmlns:a16="http://schemas.microsoft.com/office/drawing/2014/main" id="{F8994C3F-AE9E-0DCB-5F98-39AE4FE1BEB4}"/>
              </a:ext>
            </a:extLst>
          </p:cNvPr>
          <p:cNvSpPr/>
          <p:nvPr/>
        </p:nvSpPr>
        <p:spPr>
          <a:xfrm>
            <a:off x="428625" y="4371975"/>
            <a:ext cx="3893344" cy="192881"/>
          </a:xfrm>
          <a:prstGeom prst="rect">
            <a:avLst/>
          </a:prstGeom>
          <a:noFill/>
          <a:ln/>
        </p:spPr>
        <p:txBody>
          <a:bodyPr wrap="none" lIns="0" tIns="0" rIns="0" bIns="0" rtlCol="0" anchor="ctr">
            <a:spAutoFit/>
          </a:bodyPr>
          <a:lstStyle/>
          <a:p>
            <a:pPr marL="0" indent="0" algn="l">
              <a:buNone/>
            </a:pPr>
            <a:r>
              <a:rPr lang="en-US" sz="942" dirty="0">
                <a:solidFill>
                  <a:srgbClr val="333333"/>
                </a:solidFill>
                <a:latin typeface="Noto Sans" pitchFamily="34" charset="0"/>
                <a:ea typeface="Noto Sans" pitchFamily="34" charset="-122"/>
                <a:cs typeface="Noto Sans" pitchFamily="34" charset="-120"/>
              </a:rPr>
              <a:t>Unified interface to view cross-bank inventory</a:t>
            </a:r>
            <a:endParaRPr lang="en-US" sz="942" dirty="0"/>
          </a:p>
        </p:txBody>
      </p:sp>
      <p:sp>
        <p:nvSpPr>
          <p:cNvPr id="23" name="Text 17">
            <a:extLst>
              <a:ext uri="{FF2B5EF4-FFF2-40B4-BE49-F238E27FC236}">
                <a16:creationId xmlns:a16="http://schemas.microsoft.com/office/drawing/2014/main" id="{35486872-3BB5-1ECB-14C7-391B35C0F521}"/>
              </a:ext>
            </a:extLst>
          </p:cNvPr>
          <p:cNvSpPr/>
          <p:nvPr/>
        </p:nvSpPr>
        <p:spPr>
          <a:xfrm>
            <a:off x="428625" y="4622006"/>
            <a:ext cx="3893344" cy="192881"/>
          </a:xfrm>
          <a:prstGeom prst="rect">
            <a:avLst/>
          </a:prstGeom>
          <a:noFill/>
          <a:ln/>
        </p:spPr>
        <p:txBody>
          <a:bodyPr wrap="none" lIns="0" tIns="0" rIns="0" bIns="0" rtlCol="0" anchor="ctr">
            <a:spAutoFit/>
          </a:bodyPr>
          <a:lstStyle/>
          <a:p>
            <a:pPr marL="0" indent="0" algn="l">
              <a:buNone/>
            </a:pPr>
            <a:r>
              <a:rPr lang="en-US" sz="942" dirty="0">
                <a:solidFill>
                  <a:srgbClr val="333333"/>
                </a:solidFill>
                <a:latin typeface="Noto Sans" pitchFamily="34" charset="0"/>
                <a:ea typeface="Noto Sans" pitchFamily="34" charset="-122"/>
                <a:cs typeface="Noto Sans" pitchFamily="34" charset="-120"/>
              </a:rPr>
              <a:t>Ability to trigger timely blood requests</a:t>
            </a:r>
            <a:endParaRPr lang="en-US" sz="942" dirty="0"/>
          </a:p>
        </p:txBody>
      </p:sp>
      <p:sp>
        <p:nvSpPr>
          <p:cNvPr id="24" name="Text 18">
            <a:extLst>
              <a:ext uri="{FF2B5EF4-FFF2-40B4-BE49-F238E27FC236}">
                <a16:creationId xmlns:a16="http://schemas.microsoft.com/office/drawing/2014/main" id="{EE9AC861-DA61-8CD7-1D0B-38175D70F7FB}"/>
              </a:ext>
            </a:extLst>
          </p:cNvPr>
          <p:cNvSpPr/>
          <p:nvPr/>
        </p:nvSpPr>
        <p:spPr>
          <a:xfrm>
            <a:off x="428625" y="4872038"/>
            <a:ext cx="3893344" cy="192881"/>
          </a:xfrm>
          <a:prstGeom prst="rect">
            <a:avLst/>
          </a:prstGeom>
          <a:noFill/>
          <a:ln/>
        </p:spPr>
        <p:txBody>
          <a:bodyPr wrap="none" lIns="0" tIns="0" rIns="0" bIns="0" rtlCol="0" anchor="ctr">
            <a:spAutoFit/>
          </a:bodyPr>
          <a:lstStyle/>
          <a:p>
            <a:pPr marL="0" indent="0" algn="l">
              <a:buNone/>
            </a:pPr>
            <a:r>
              <a:rPr lang="en-US" sz="942" dirty="0">
                <a:solidFill>
                  <a:srgbClr val="333333"/>
                </a:solidFill>
                <a:latin typeface="Noto Sans" pitchFamily="34" charset="0"/>
                <a:ea typeface="Noto Sans" pitchFamily="34" charset="-122"/>
                <a:cs typeface="Noto Sans" pitchFamily="34" charset="-120"/>
              </a:rPr>
              <a:t>Fast, equitable access to blood components</a:t>
            </a:r>
            <a:endParaRPr lang="en-US" sz="942" dirty="0"/>
          </a:p>
        </p:txBody>
      </p:sp>
      <p:pic>
        <p:nvPicPr>
          <p:cNvPr id="25" name="Image 4" descr="preencoded.png">
            <a:extLst>
              <a:ext uri="{FF2B5EF4-FFF2-40B4-BE49-F238E27FC236}">
                <a16:creationId xmlns:a16="http://schemas.microsoft.com/office/drawing/2014/main" id="{44CC2E1C-B81B-0A8E-B26C-0937D9FC775A}"/>
              </a:ext>
            </a:extLst>
          </p:cNvPr>
          <p:cNvPicPr>
            <a:picLocks noChangeAspect="1"/>
          </p:cNvPicPr>
          <p:nvPr/>
        </p:nvPicPr>
        <p:blipFill>
          <a:blip r:embed="rId7"/>
          <a:stretch>
            <a:fillRect/>
          </a:stretch>
        </p:blipFill>
        <p:spPr>
          <a:xfrm>
            <a:off x="4750594" y="1407319"/>
            <a:ext cx="4036219" cy="3479006"/>
          </a:xfrm>
          <a:prstGeom prst="rect">
            <a:avLst/>
          </a:prstGeom>
        </p:spPr>
      </p:pic>
    </p:spTree>
    <p:extLst>
      <p:ext uri="{BB962C8B-B14F-4D97-AF65-F5344CB8AC3E}">
        <p14:creationId xmlns:p14="http://schemas.microsoft.com/office/powerpoint/2010/main" val="1558686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022181"/>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lgn="ctr">
              <a:buNone/>
            </a:pPr>
            <a:r>
              <a:rPr lang="en-US" sz="2025" b="1" dirty="0">
                <a:solidFill>
                  <a:srgbClr val="0077B6"/>
                </a:solidFill>
                <a:latin typeface="Noto Sans" pitchFamily="34" charset="0"/>
                <a:ea typeface="Noto Sans" pitchFamily="34" charset="-122"/>
                <a:cs typeface="Noto Sans" pitchFamily="34" charset="-120"/>
              </a:rPr>
              <a:t>Solution Blueprint</a:t>
            </a:r>
            <a:endParaRPr lang="en-US" sz="2025" dirty="0"/>
          </a:p>
        </p:txBody>
      </p:sp>
      <p:pic>
        <p:nvPicPr>
          <p:cNvPr id="4" name="Image 1" descr="preencoded.png"/>
          <p:cNvPicPr>
            <a:picLocks noChangeAspect="1"/>
          </p:cNvPicPr>
          <p:nvPr/>
        </p:nvPicPr>
        <p:blipFill>
          <a:blip r:embed="rId4"/>
          <a:stretch>
            <a:fillRect/>
          </a:stretch>
        </p:blipFill>
        <p:spPr>
          <a:xfrm>
            <a:off x="285750" y="925116"/>
            <a:ext cx="176808" cy="157163"/>
          </a:xfrm>
          <a:prstGeom prst="rect">
            <a:avLst/>
          </a:prstGeom>
        </p:spPr>
      </p:pic>
      <p:sp>
        <p:nvSpPr>
          <p:cNvPr id="5" name="Text 1"/>
          <p:cNvSpPr/>
          <p:nvPr/>
        </p:nvSpPr>
        <p:spPr>
          <a:xfrm>
            <a:off x="533995" y="885825"/>
            <a:ext cx="1492123" cy="235744"/>
          </a:xfrm>
          <a:prstGeom prst="rect">
            <a:avLst/>
          </a:prstGeom>
          <a:noFill/>
          <a:ln/>
        </p:spPr>
        <p:txBody>
          <a:bodyPr wrap="none" lIns="0" tIns="0" rIns="0" bIns="0" rtlCol="0" anchor="ctr">
            <a:spAutoFit/>
          </a:bodyPr>
          <a:lstStyle/>
          <a:p>
            <a:pPr marL="0" indent="0">
              <a:buNone/>
            </a:pPr>
            <a:r>
              <a:rPr lang="en-US" sz="1238" b="1" dirty="0">
                <a:solidFill>
                  <a:srgbClr val="0077B6"/>
                </a:solidFill>
                <a:latin typeface="Noto Sans" pitchFamily="34" charset="0"/>
                <a:ea typeface="Noto Sans" pitchFamily="34" charset="-122"/>
                <a:cs typeface="Noto Sans" pitchFamily="34" charset="-120"/>
              </a:rPr>
              <a:t> Presentation Layer </a:t>
            </a:r>
            <a:endParaRPr lang="en-US" sz="1238" dirty="0"/>
          </a:p>
        </p:txBody>
      </p:sp>
      <p:sp>
        <p:nvSpPr>
          <p:cNvPr id="6" name="Shape 2"/>
          <p:cNvSpPr/>
          <p:nvPr/>
        </p:nvSpPr>
        <p:spPr>
          <a:xfrm>
            <a:off x="285750" y="1193006"/>
            <a:ext cx="4179094" cy="964406"/>
          </a:xfrm>
          <a:prstGeom prst="rect">
            <a:avLst/>
          </a:prstGeom>
          <a:solidFill>
            <a:srgbClr val="F8F9FA"/>
          </a:solidFill>
          <a:ln/>
        </p:spPr>
      </p:sp>
      <p:pic>
        <p:nvPicPr>
          <p:cNvPr id="7" name="Image 2" descr="preencoded.png"/>
          <p:cNvPicPr>
            <a:picLocks noChangeAspect="1"/>
          </p:cNvPicPr>
          <p:nvPr/>
        </p:nvPicPr>
        <p:blipFill>
          <a:blip r:embed="rId5"/>
          <a:stretch>
            <a:fillRect/>
          </a:stretch>
        </p:blipFill>
        <p:spPr>
          <a:xfrm>
            <a:off x="392906" y="1339453"/>
            <a:ext cx="85725" cy="114300"/>
          </a:xfrm>
          <a:prstGeom prst="rect">
            <a:avLst/>
          </a:prstGeom>
        </p:spPr>
      </p:pic>
      <p:sp>
        <p:nvSpPr>
          <p:cNvPr id="8" name="Text 3"/>
          <p:cNvSpPr/>
          <p:nvPr/>
        </p:nvSpPr>
        <p:spPr>
          <a:xfrm>
            <a:off x="550069" y="1300163"/>
            <a:ext cx="1538697"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Donor Mobile Application </a:t>
            </a:r>
            <a:endParaRPr lang="en-US" sz="942" dirty="0"/>
          </a:p>
        </p:txBody>
      </p:sp>
      <p:pic>
        <p:nvPicPr>
          <p:cNvPr id="9" name="Image 3" descr="preencoded.png"/>
          <p:cNvPicPr>
            <a:picLocks noChangeAspect="1"/>
          </p:cNvPicPr>
          <p:nvPr/>
        </p:nvPicPr>
        <p:blipFill>
          <a:blip r:embed="rId6"/>
          <a:stretch>
            <a:fillRect/>
          </a:stretch>
        </p:blipFill>
        <p:spPr>
          <a:xfrm>
            <a:off x="392906" y="1589484"/>
            <a:ext cx="142875" cy="114300"/>
          </a:xfrm>
          <a:prstGeom prst="rect">
            <a:avLst/>
          </a:prstGeom>
        </p:spPr>
      </p:pic>
      <p:sp>
        <p:nvSpPr>
          <p:cNvPr id="10" name="Text 4"/>
          <p:cNvSpPr/>
          <p:nvPr/>
        </p:nvSpPr>
        <p:spPr>
          <a:xfrm>
            <a:off x="607219" y="1550194"/>
            <a:ext cx="1384632"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Blood Bank Web Portal </a:t>
            </a:r>
            <a:endParaRPr lang="en-US" sz="942" dirty="0"/>
          </a:p>
        </p:txBody>
      </p:sp>
      <p:pic>
        <p:nvPicPr>
          <p:cNvPr id="11" name="Image 4" descr="preencoded.png"/>
          <p:cNvPicPr>
            <a:picLocks noChangeAspect="1"/>
          </p:cNvPicPr>
          <p:nvPr/>
        </p:nvPicPr>
        <p:blipFill>
          <a:blip r:embed="rId7"/>
          <a:stretch>
            <a:fillRect/>
          </a:stretch>
        </p:blipFill>
        <p:spPr>
          <a:xfrm>
            <a:off x="392906" y="1839516"/>
            <a:ext cx="128588" cy="114300"/>
          </a:xfrm>
          <a:prstGeom prst="rect">
            <a:avLst/>
          </a:prstGeom>
        </p:spPr>
      </p:pic>
      <p:sp>
        <p:nvSpPr>
          <p:cNvPr id="12" name="Text 5"/>
          <p:cNvSpPr/>
          <p:nvPr/>
        </p:nvSpPr>
        <p:spPr>
          <a:xfrm>
            <a:off x="592931" y="1800225"/>
            <a:ext cx="1194597"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Hospital Web Portal </a:t>
            </a:r>
            <a:endParaRPr lang="en-US" sz="942" dirty="0"/>
          </a:p>
        </p:txBody>
      </p:sp>
      <p:pic>
        <p:nvPicPr>
          <p:cNvPr id="13" name="Image 5" descr="preencoded.png"/>
          <p:cNvPicPr>
            <a:picLocks noChangeAspect="1"/>
          </p:cNvPicPr>
          <p:nvPr/>
        </p:nvPicPr>
        <p:blipFill>
          <a:blip r:embed="rId8"/>
          <a:stretch>
            <a:fillRect/>
          </a:stretch>
        </p:blipFill>
        <p:spPr>
          <a:xfrm>
            <a:off x="285750" y="2375297"/>
            <a:ext cx="196453" cy="157163"/>
          </a:xfrm>
          <a:prstGeom prst="rect">
            <a:avLst/>
          </a:prstGeom>
        </p:spPr>
      </p:pic>
      <p:sp>
        <p:nvSpPr>
          <p:cNvPr id="14" name="Text 6"/>
          <p:cNvSpPr/>
          <p:nvPr/>
        </p:nvSpPr>
        <p:spPr>
          <a:xfrm>
            <a:off x="553641" y="2336006"/>
            <a:ext cx="1373916" cy="235744"/>
          </a:xfrm>
          <a:prstGeom prst="rect">
            <a:avLst/>
          </a:prstGeom>
          <a:noFill/>
          <a:ln/>
        </p:spPr>
        <p:txBody>
          <a:bodyPr wrap="none" lIns="0" tIns="0" rIns="0" bIns="0" rtlCol="0" anchor="ctr">
            <a:spAutoFit/>
          </a:bodyPr>
          <a:lstStyle/>
          <a:p>
            <a:pPr marL="0" indent="0">
              <a:buNone/>
            </a:pPr>
            <a:r>
              <a:rPr lang="en-US" sz="1238" b="1" dirty="0">
                <a:solidFill>
                  <a:srgbClr val="0077B6"/>
                </a:solidFill>
                <a:latin typeface="Noto Sans" pitchFamily="34" charset="0"/>
                <a:ea typeface="Noto Sans" pitchFamily="34" charset="-122"/>
                <a:cs typeface="Noto Sans" pitchFamily="34" charset="-120"/>
              </a:rPr>
              <a:t> Application Layer </a:t>
            </a:r>
            <a:endParaRPr lang="en-US" sz="1238" dirty="0"/>
          </a:p>
        </p:txBody>
      </p:sp>
      <p:sp>
        <p:nvSpPr>
          <p:cNvPr id="15" name="Shape 7"/>
          <p:cNvSpPr/>
          <p:nvPr/>
        </p:nvSpPr>
        <p:spPr>
          <a:xfrm>
            <a:off x="285750" y="2643188"/>
            <a:ext cx="4179094" cy="1464469"/>
          </a:xfrm>
          <a:prstGeom prst="rect">
            <a:avLst/>
          </a:prstGeom>
          <a:solidFill>
            <a:srgbClr val="F8F9FA"/>
          </a:solidFill>
          <a:ln/>
        </p:spPr>
      </p:sp>
      <p:pic>
        <p:nvPicPr>
          <p:cNvPr id="16" name="Image 6" descr="preencoded.png"/>
          <p:cNvPicPr>
            <a:picLocks noChangeAspect="1"/>
          </p:cNvPicPr>
          <p:nvPr/>
        </p:nvPicPr>
        <p:blipFill>
          <a:blip r:embed="rId9"/>
          <a:stretch>
            <a:fillRect/>
          </a:stretch>
        </p:blipFill>
        <p:spPr>
          <a:xfrm>
            <a:off x="392906" y="2789634"/>
            <a:ext cx="142875" cy="114300"/>
          </a:xfrm>
          <a:prstGeom prst="rect">
            <a:avLst/>
          </a:prstGeom>
        </p:spPr>
      </p:pic>
      <p:sp>
        <p:nvSpPr>
          <p:cNvPr id="17" name="Text 8"/>
          <p:cNvSpPr/>
          <p:nvPr/>
        </p:nvSpPr>
        <p:spPr>
          <a:xfrm>
            <a:off x="607219" y="2750344"/>
            <a:ext cx="1587671"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User Management Service </a:t>
            </a:r>
            <a:endParaRPr lang="en-US" sz="942" dirty="0"/>
          </a:p>
        </p:txBody>
      </p:sp>
      <p:pic>
        <p:nvPicPr>
          <p:cNvPr id="18" name="Image 7" descr="preencoded.png"/>
          <p:cNvPicPr>
            <a:picLocks noChangeAspect="1"/>
          </p:cNvPicPr>
          <p:nvPr/>
        </p:nvPicPr>
        <p:blipFill>
          <a:blip r:embed="rId10"/>
          <a:stretch>
            <a:fillRect/>
          </a:stretch>
        </p:blipFill>
        <p:spPr>
          <a:xfrm>
            <a:off x="392906" y="3039666"/>
            <a:ext cx="100013" cy="114300"/>
          </a:xfrm>
          <a:prstGeom prst="rect">
            <a:avLst/>
          </a:prstGeom>
        </p:spPr>
      </p:pic>
      <p:sp>
        <p:nvSpPr>
          <p:cNvPr id="19" name="Text 9"/>
          <p:cNvSpPr/>
          <p:nvPr/>
        </p:nvSpPr>
        <p:spPr>
          <a:xfrm>
            <a:off x="564356" y="3000375"/>
            <a:ext cx="188974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Inventory Management Service </a:t>
            </a:r>
            <a:endParaRPr lang="en-US" sz="942" dirty="0"/>
          </a:p>
        </p:txBody>
      </p:sp>
      <p:pic>
        <p:nvPicPr>
          <p:cNvPr id="20" name="Image 8" descr="preencoded.png"/>
          <p:cNvPicPr>
            <a:picLocks noChangeAspect="1"/>
          </p:cNvPicPr>
          <p:nvPr/>
        </p:nvPicPr>
        <p:blipFill>
          <a:blip r:embed="rId11"/>
          <a:stretch>
            <a:fillRect/>
          </a:stretch>
        </p:blipFill>
        <p:spPr>
          <a:xfrm>
            <a:off x="392906" y="3289697"/>
            <a:ext cx="114300" cy="114300"/>
          </a:xfrm>
          <a:prstGeom prst="rect">
            <a:avLst/>
          </a:prstGeom>
        </p:spPr>
      </p:pic>
      <p:sp>
        <p:nvSpPr>
          <p:cNvPr id="21" name="Text 10"/>
          <p:cNvSpPr/>
          <p:nvPr/>
        </p:nvSpPr>
        <p:spPr>
          <a:xfrm>
            <a:off x="578644" y="3250406"/>
            <a:ext cx="209303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Demand Prediction Service (AI/ML) </a:t>
            </a:r>
            <a:endParaRPr lang="en-US" sz="942" dirty="0"/>
          </a:p>
        </p:txBody>
      </p:sp>
      <p:pic>
        <p:nvPicPr>
          <p:cNvPr id="22" name="Image 9" descr="preencoded.png"/>
          <p:cNvPicPr>
            <a:picLocks noChangeAspect="1"/>
          </p:cNvPicPr>
          <p:nvPr/>
        </p:nvPicPr>
        <p:blipFill>
          <a:blip r:embed="rId12"/>
          <a:stretch>
            <a:fillRect/>
          </a:stretch>
        </p:blipFill>
        <p:spPr>
          <a:xfrm>
            <a:off x="392906" y="3539728"/>
            <a:ext cx="142875" cy="114300"/>
          </a:xfrm>
          <a:prstGeom prst="rect">
            <a:avLst/>
          </a:prstGeom>
        </p:spPr>
      </p:pic>
      <p:sp>
        <p:nvSpPr>
          <p:cNvPr id="23" name="Text 11"/>
          <p:cNvSpPr/>
          <p:nvPr/>
        </p:nvSpPr>
        <p:spPr>
          <a:xfrm>
            <a:off x="607219" y="3500438"/>
            <a:ext cx="211848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Donor Engagement Service (AI/ML) </a:t>
            </a:r>
            <a:endParaRPr lang="en-US" sz="942" dirty="0"/>
          </a:p>
        </p:txBody>
      </p:sp>
      <p:pic>
        <p:nvPicPr>
          <p:cNvPr id="24" name="Image 10" descr="preencoded.png"/>
          <p:cNvPicPr>
            <a:picLocks noChangeAspect="1"/>
          </p:cNvPicPr>
          <p:nvPr/>
        </p:nvPicPr>
        <p:blipFill>
          <a:blip r:embed="rId13"/>
          <a:stretch>
            <a:fillRect/>
          </a:stretch>
        </p:blipFill>
        <p:spPr>
          <a:xfrm>
            <a:off x="392906" y="3789759"/>
            <a:ext cx="114300" cy="114300"/>
          </a:xfrm>
          <a:prstGeom prst="rect">
            <a:avLst/>
          </a:prstGeom>
        </p:spPr>
      </p:pic>
      <p:sp>
        <p:nvSpPr>
          <p:cNvPr id="25" name="Text 12"/>
          <p:cNvSpPr/>
          <p:nvPr/>
        </p:nvSpPr>
        <p:spPr>
          <a:xfrm>
            <a:off x="578644" y="3750469"/>
            <a:ext cx="1968689"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Matching &amp; Prioritization Service </a:t>
            </a:r>
            <a:endParaRPr lang="en-US" sz="942" dirty="0"/>
          </a:p>
        </p:txBody>
      </p:sp>
      <p:pic>
        <p:nvPicPr>
          <p:cNvPr id="26" name="Image 11" descr="preencoded.png"/>
          <p:cNvPicPr>
            <a:picLocks noChangeAspect="1"/>
          </p:cNvPicPr>
          <p:nvPr/>
        </p:nvPicPr>
        <p:blipFill>
          <a:blip r:embed="rId14"/>
          <a:stretch>
            <a:fillRect/>
          </a:stretch>
        </p:blipFill>
        <p:spPr>
          <a:xfrm>
            <a:off x="285750" y="4325541"/>
            <a:ext cx="157163" cy="157163"/>
          </a:xfrm>
          <a:prstGeom prst="rect">
            <a:avLst/>
          </a:prstGeom>
        </p:spPr>
      </p:pic>
      <p:sp>
        <p:nvSpPr>
          <p:cNvPr id="27" name="Text 13"/>
          <p:cNvSpPr/>
          <p:nvPr/>
        </p:nvSpPr>
        <p:spPr>
          <a:xfrm>
            <a:off x="514350" y="4286250"/>
            <a:ext cx="1696585" cy="235744"/>
          </a:xfrm>
          <a:prstGeom prst="rect">
            <a:avLst/>
          </a:prstGeom>
          <a:noFill/>
          <a:ln/>
        </p:spPr>
        <p:txBody>
          <a:bodyPr wrap="none" lIns="0" tIns="0" rIns="0" bIns="0" rtlCol="0" anchor="ctr">
            <a:spAutoFit/>
          </a:bodyPr>
          <a:lstStyle/>
          <a:p>
            <a:pPr marL="0" indent="0">
              <a:buNone/>
            </a:pPr>
            <a:r>
              <a:rPr lang="en-US" sz="1238" b="1" dirty="0">
                <a:solidFill>
                  <a:srgbClr val="0077B6"/>
                </a:solidFill>
                <a:latin typeface="Noto Sans" pitchFamily="34" charset="0"/>
                <a:ea typeface="Noto Sans" pitchFamily="34" charset="-122"/>
                <a:cs typeface="Noto Sans" pitchFamily="34" charset="-120"/>
              </a:rPr>
              <a:t> Data &amp; Infrastructure </a:t>
            </a:r>
            <a:endParaRPr lang="en-US" sz="1238" dirty="0"/>
          </a:p>
        </p:txBody>
      </p:sp>
      <p:sp>
        <p:nvSpPr>
          <p:cNvPr id="28" name="Shape 14"/>
          <p:cNvSpPr/>
          <p:nvPr/>
        </p:nvSpPr>
        <p:spPr>
          <a:xfrm>
            <a:off x="285750" y="4593431"/>
            <a:ext cx="4179094" cy="964406"/>
          </a:xfrm>
          <a:prstGeom prst="rect">
            <a:avLst/>
          </a:prstGeom>
          <a:solidFill>
            <a:srgbClr val="F8F9FA"/>
          </a:solidFill>
          <a:ln/>
        </p:spPr>
      </p:sp>
      <p:pic>
        <p:nvPicPr>
          <p:cNvPr id="29" name="Image 12" descr="preencoded.png"/>
          <p:cNvPicPr>
            <a:picLocks noChangeAspect="1"/>
          </p:cNvPicPr>
          <p:nvPr/>
        </p:nvPicPr>
        <p:blipFill>
          <a:blip r:embed="rId10"/>
          <a:stretch>
            <a:fillRect/>
          </a:stretch>
        </p:blipFill>
        <p:spPr>
          <a:xfrm>
            <a:off x="392906" y="4739878"/>
            <a:ext cx="100013" cy="114300"/>
          </a:xfrm>
          <a:prstGeom prst="rect">
            <a:avLst/>
          </a:prstGeom>
        </p:spPr>
      </p:pic>
      <p:sp>
        <p:nvSpPr>
          <p:cNvPr id="30" name="Text 15"/>
          <p:cNvSpPr/>
          <p:nvPr/>
        </p:nvSpPr>
        <p:spPr>
          <a:xfrm>
            <a:off x="564356" y="4700588"/>
            <a:ext cx="1839850"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Relational &amp; NoSQL Databases </a:t>
            </a:r>
            <a:endParaRPr lang="en-US" sz="942" dirty="0"/>
          </a:p>
        </p:txBody>
      </p:sp>
      <p:pic>
        <p:nvPicPr>
          <p:cNvPr id="31" name="Image 13" descr="preencoded.png"/>
          <p:cNvPicPr>
            <a:picLocks noChangeAspect="1"/>
          </p:cNvPicPr>
          <p:nvPr/>
        </p:nvPicPr>
        <p:blipFill>
          <a:blip r:embed="rId15"/>
          <a:stretch>
            <a:fillRect/>
          </a:stretch>
        </p:blipFill>
        <p:spPr>
          <a:xfrm>
            <a:off x="392906" y="4989909"/>
            <a:ext cx="142875" cy="114300"/>
          </a:xfrm>
          <a:prstGeom prst="rect">
            <a:avLst/>
          </a:prstGeom>
        </p:spPr>
      </p:pic>
      <p:sp>
        <p:nvSpPr>
          <p:cNvPr id="32" name="Text 16"/>
          <p:cNvSpPr/>
          <p:nvPr/>
        </p:nvSpPr>
        <p:spPr>
          <a:xfrm>
            <a:off x="607219" y="4950619"/>
            <a:ext cx="1528149"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Cloud-based Deployment </a:t>
            </a:r>
            <a:endParaRPr lang="en-US" sz="942" dirty="0"/>
          </a:p>
        </p:txBody>
      </p:sp>
      <p:pic>
        <p:nvPicPr>
          <p:cNvPr id="33" name="Image 14" descr="preencoded.png"/>
          <p:cNvPicPr>
            <a:picLocks noChangeAspect="1"/>
          </p:cNvPicPr>
          <p:nvPr/>
        </p:nvPicPr>
        <p:blipFill>
          <a:blip r:embed="rId16"/>
          <a:stretch>
            <a:fillRect/>
          </a:stretch>
        </p:blipFill>
        <p:spPr>
          <a:xfrm>
            <a:off x="392906" y="5239941"/>
            <a:ext cx="114300" cy="114300"/>
          </a:xfrm>
          <a:prstGeom prst="rect">
            <a:avLst/>
          </a:prstGeom>
        </p:spPr>
      </p:pic>
      <p:sp>
        <p:nvSpPr>
          <p:cNvPr id="34" name="Text 17"/>
          <p:cNvSpPr/>
          <p:nvPr/>
        </p:nvSpPr>
        <p:spPr>
          <a:xfrm>
            <a:off x="578644" y="5200650"/>
            <a:ext cx="1183156"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End-to-End Security </a:t>
            </a:r>
            <a:endParaRPr lang="en-US" sz="942" dirty="0"/>
          </a:p>
        </p:txBody>
      </p:sp>
      <p:pic>
        <p:nvPicPr>
          <p:cNvPr id="35" name="Image 15" descr="preencoded.png"/>
          <p:cNvPicPr>
            <a:picLocks noChangeAspect="1"/>
          </p:cNvPicPr>
          <p:nvPr/>
        </p:nvPicPr>
        <p:blipFill>
          <a:blip r:embed="rId17"/>
          <a:stretch>
            <a:fillRect/>
          </a:stretch>
        </p:blipFill>
        <p:spPr>
          <a:xfrm>
            <a:off x="5002690" y="1346597"/>
            <a:ext cx="3532026" cy="39290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150769"/>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lgn="ctr">
              <a:buNone/>
            </a:pPr>
            <a:r>
              <a:rPr lang="en-US" sz="2025" b="1" dirty="0">
                <a:solidFill>
                  <a:srgbClr val="0077B6"/>
                </a:solidFill>
                <a:latin typeface="Noto Sans" pitchFamily="34" charset="0"/>
                <a:ea typeface="Noto Sans" pitchFamily="34" charset="-122"/>
                <a:cs typeface="Noto Sans" pitchFamily="34" charset="-120"/>
              </a:rPr>
              <a:t>Technology Stack</a:t>
            </a:r>
            <a:endParaRPr lang="en-US" sz="2025" dirty="0"/>
          </a:p>
        </p:txBody>
      </p:sp>
      <p:pic>
        <p:nvPicPr>
          <p:cNvPr id="4" name="Image 1" descr="preencoded.png"/>
          <p:cNvPicPr>
            <a:picLocks noChangeAspect="1"/>
          </p:cNvPicPr>
          <p:nvPr/>
        </p:nvPicPr>
        <p:blipFill>
          <a:blip r:embed="rId4"/>
          <a:stretch>
            <a:fillRect/>
          </a:stretch>
        </p:blipFill>
        <p:spPr>
          <a:xfrm>
            <a:off x="285750" y="928688"/>
            <a:ext cx="171450" cy="171450"/>
          </a:xfrm>
          <a:prstGeom prst="rect">
            <a:avLst/>
          </a:prstGeom>
        </p:spPr>
      </p:pic>
      <p:sp>
        <p:nvSpPr>
          <p:cNvPr id="5" name="Text 1"/>
          <p:cNvSpPr/>
          <p:nvPr/>
        </p:nvSpPr>
        <p:spPr>
          <a:xfrm>
            <a:off x="528638" y="885825"/>
            <a:ext cx="735695"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Backend </a:t>
            </a:r>
            <a:endParaRPr lang="en-US" sz="1350" dirty="0"/>
          </a:p>
        </p:txBody>
      </p:sp>
      <p:sp>
        <p:nvSpPr>
          <p:cNvPr id="6" name="Shape 2"/>
          <p:cNvSpPr/>
          <p:nvPr/>
        </p:nvSpPr>
        <p:spPr>
          <a:xfrm>
            <a:off x="285750" y="1250156"/>
            <a:ext cx="831940" cy="335756"/>
          </a:xfrm>
          <a:prstGeom prst="rect">
            <a:avLst/>
          </a:prstGeom>
          <a:solidFill>
            <a:srgbClr val="F8F9FA"/>
          </a:solidFill>
          <a:ln/>
        </p:spPr>
      </p:sp>
      <p:sp>
        <p:nvSpPr>
          <p:cNvPr id="7" name="Shape 3"/>
          <p:cNvSpPr/>
          <p:nvPr/>
        </p:nvSpPr>
        <p:spPr>
          <a:xfrm>
            <a:off x="285750" y="1250156"/>
            <a:ext cx="21431" cy="335756"/>
          </a:xfrm>
          <a:prstGeom prst="rect">
            <a:avLst/>
          </a:prstGeom>
          <a:solidFill>
            <a:srgbClr val="00B4D8"/>
          </a:solidFill>
          <a:ln/>
        </p:spPr>
      </p:sp>
      <p:pic>
        <p:nvPicPr>
          <p:cNvPr id="8" name="Image 2" descr="preencoded.png"/>
          <p:cNvPicPr>
            <a:picLocks noChangeAspect="1"/>
          </p:cNvPicPr>
          <p:nvPr/>
        </p:nvPicPr>
        <p:blipFill>
          <a:blip r:embed="rId5"/>
          <a:stretch>
            <a:fillRect/>
          </a:stretch>
        </p:blipFill>
        <p:spPr>
          <a:xfrm>
            <a:off x="392906" y="1353741"/>
            <a:ext cx="112514" cy="128588"/>
          </a:xfrm>
          <a:prstGeom prst="rect">
            <a:avLst/>
          </a:prstGeom>
        </p:spPr>
      </p:pic>
      <p:sp>
        <p:nvSpPr>
          <p:cNvPr id="9" name="Text 4"/>
          <p:cNvSpPr/>
          <p:nvPr/>
        </p:nvSpPr>
        <p:spPr>
          <a:xfrm>
            <a:off x="562570" y="1321594"/>
            <a:ext cx="426532"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Python</a:t>
            </a:r>
            <a:endParaRPr lang="en-US" sz="942" dirty="0"/>
          </a:p>
        </p:txBody>
      </p:sp>
      <p:sp>
        <p:nvSpPr>
          <p:cNvPr id="10" name="Shape 5"/>
          <p:cNvSpPr/>
          <p:nvPr/>
        </p:nvSpPr>
        <p:spPr>
          <a:xfrm>
            <a:off x="1167696" y="1250156"/>
            <a:ext cx="839781" cy="335756"/>
          </a:xfrm>
          <a:prstGeom prst="rect">
            <a:avLst/>
          </a:prstGeom>
          <a:solidFill>
            <a:srgbClr val="F8F9FA"/>
          </a:solidFill>
          <a:ln/>
        </p:spPr>
      </p:sp>
      <p:sp>
        <p:nvSpPr>
          <p:cNvPr id="11" name="Shape 6"/>
          <p:cNvSpPr/>
          <p:nvPr/>
        </p:nvSpPr>
        <p:spPr>
          <a:xfrm>
            <a:off x="1167696" y="1250156"/>
            <a:ext cx="21431" cy="335756"/>
          </a:xfrm>
          <a:prstGeom prst="rect">
            <a:avLst/>
          </a:prstGeom>
          <a:solidFill>
            <a:srgbClr val="00B4D8"/>
          </a:solidFill>
          <a:ln/>
        </p:spPr>
      </p:sp>
      <p:pic>
        <p:nvPicPr>
          <p:cNvPr id="12" name="Image 3" descr="preencoded.png"/>
          <p:cNvPicPr>
            <a:picLocks noChangeAspect="1"/>
          </p:cNvPicPr>
          <p:nvPr/>
        </p:nvPicPr>
        <p:blipFill>
          <a:blip r:embed="rId6"/>
          <a:stretch>
            <a:fillRect/>
          </a:stretch>
        </p:blipFill>
        <p:spPr>
          <a:xfrm>
            <a:off x="1274852" y="1353741"/>
            <a:ext cx="96441" cy="128588"/>
          </a:xfrm>
          <a:prstGeom prst="rect">
            <a:avLst/>
          </a:prstGeom>
        </p:spPr>
      </p:pic>
      <p:sp>
        <p:nvSpPr>
          <p:cNvPr id="13" name="Text 7"/>
          <p:cNvSpPr/>
          <p:nvPr/>
        </p:nvSpPr>
        <p:spPr>
          <a:xfrm>
            <a:off x="1428443" y="1321594"/>
            <a:ext cx="450447"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FastAPI</a:t>
            </a:r>
            <a:endParaRPr lang="en-US" sz="942" dirty="0"/>
          </a:p>
        </p:txBody>
      </p:sp>
      <p:sp>
        <p:nvSpPr>
          <p:cNvPr id="14" name="Shape 8"/>
          <p:cNvSpPr/>
          <p:nvPr/>
        </p:nvSpPr>
        <p:spPr>
          <a:xfrm>
            <a:off x="2057484" y="1250156"/>
            <a:ext cx="707734" cy="335756"/>
          </a:xfrm>
          <a:prstGeom prst="rect">
            <a:avLst/>
          </a:prstGeom>
          <a:solidFill>
            <a:srgbClr val="F8F9FA"/>
          </a:solidFill>
          <a:ln/>
        </p:spPr>
      </p:sp>
      <p:sp>
        <p:nvSpPr>
          <p:cNvPr id="15" name="Shape 9"/>
          <p:cNvSpPr/>
          <p:nvPr/>
        </p:nvSpPr>
        <p:spPr>
          <a:xfrm>
            <a:off x="2057484" y="1250156"/>
            <a:ext cx="21431" cy="335756"/>
          </a:xfrm>
          <a:prstGeom prst="rect">
            <a:avLst/>
          </a:prstGeom>
          <a:solidFill>
            <a:srgbClr val="00B4D8"/>
          </a:solidFill>
          <a:ln/>
        </p:spPr>
      </p:sp>
      <p:pic>
        <p:nvPicPr>
          <p:cNvPr id="16" name="Image 4" descr="preencoded.png"/>
          <p:cNvPicPr>
            <a:picLocks noChangeAspect="1"/>
          </p:cNvPicPr>
          <p:nvPr/>
        </p:nvPicPr>
        <p:blipFill>
          <a:blip r:embed="rId7"/>
          <a:stretch>
            <a:fillRect/>
          </a:stretch>
        </p:blipFill>
        <p:spPr>
          <a:xfrm>
            <a:off x="2164640" y="1353741"/>
            <a:ext cx="112514" cy="128588"/>
          </a:xfrm>
          <a:prstGeom prst="rect">
            <a:avLst/>
          </a:prstGeom>
        </p:spPr>
      </p:pic>
      <p:sp>
        <p:nvSpPr>
          <p:cNvPr id="17" name="Text 10"/>
          <p:cNvSpPr/>
          <p:nvPr/>
        </p:nvSpPr>
        <p:spPr>
          <a:xfrm>
            <a:off x="2334304" y="1321594"/>
            <a:ext cx="302326"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Flask</a:t>
            </a:r>
            <a:endParaRPr lang="en-US" sz="942" dirty="0"/>
          </a:p>
        </p:txBody>
      </p:sp>
      <p:sp>
        <p:nvSpPr>
          <p:cNvPr id="18" name="Shape 11"/>
          <p:cNvSpPr/>
          <p:nvPr/>
        </p:nvSpPr>
        <p:spPr>
          <a:xfrm>
            <a:off x="2815224" y="1250156"/>
            <a:ext cx="799681" cy="335756"/>
          </a:xfrm>
          <a:prstGeom prst="rect">
            <a:avLst/>
          </a:prstGeom>
          <a:solidFill>
            <a:srgbClr val="F8F9FA"/>
          </a:solidFill>
          <a:ln/>
        </p:spPr>
      </p:sp>
      <p:sp>
        <p:nvSpPr>
          <p:cNvPr id="19" name="Shape 12"/>
          <p:cNvSpPr/>
          <p:nvPr/>
        </p:nvSpPr>
        <p:spPr>
          <a:xfrm>
            <a:off x="2815224" y="1250156"/>
            <a:ext cx="21431" cy="335756"/>
          </a:xfrm>
          <a:prstGeom prst="rect">
            <a:avLst/>
          </a:prstGeom>
          <a:solidFill>
            <a:srgbClr val="00B4D8"/>
          </a:solidFill>
          <a:ln/>
        </p:spPr>
      </p:sp>
      <p:pic>
        <p:nvPicPr>
          <p:cNvPr id="20" name="Image 5" descr="preencoded.png"/>
          <p:cNvPicPr>
            <a:picLocks noChangeAspect="1"/>
          </p:cNvPicPr>
          <p:nvPr/>
        </p:nvPicPr>
        <p:blipFill>
          <a:blip r:embed="rId8"/>
          <a:stretch>
            <a:fillRect/>
          </a:stretch>
        </p:blipFill>
        <p:spPr>
          <a:xfrm>
            <a:off x="2922380" y="1353741"/>
            <a:ext cx="128588" cy="128588"/>
          </a:xfrm>
          <a:prstGeom prst="rect">
            <a:avLst/>
          </a:prstGeom>
        </p:spPr>
      </p:pic>
      <p:sp>
        <p:nvSpPr>
          <p:cNvPr id="21" name="Text 13"/>
          <p:cNvSpPr/>
          <p:nvPr/>
        </p:nvSpPr>
        <p:spPr>
          <a:xfrm>
            <a:off x="3108117" y="1321594"/>
            <a:ext cx="378200"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Celery</a:t>
            </a:r>
            <a:endParaRPr lang="en-US" sz="942" dirty="0"/>
          </a:p>
        </p:txBody>
      </p:sp>
      <p:pic>
        <p:nvPicPr>
          <p:cNvPr id="22" name="Image 6" descr="preencoded.png"/>
          <p:cNvPicPr>
            <a:picLocks noChangeAspect="1"/>
          </p:cNvPicPr>
          <p:nvPr/>
        </p:nvPicPr>
        <p:blipFill>
          <a:blip r:embed="rId9"/>
          <a:stretch>
            <a:fillRect/>
          </a:stretch>
        </p:blipFill>
        <p:spPr>
          <a:xfrm>
            <a:off x="285750" y="1843088"/>
            <a:ext cx="171450" cy="171450"/>
          </a:xfrm>
          <a:prstGeom prst="rect">
            <a:avLst/>
          </a:prstGeom>
        </p:spPr>
      </p:pic>
      <p:sp>
        <p:nvSpPr>
          <p:cNvPr id="23" name="Text 14"/>
          <p:cNvSpPr/>
          <p:nvPr/>
        </p:nvSpPr>
        <p:spPr>
          <a:xfrm>
            <a:off x="528638" y="1800225"/>
            <a:ext cx="1542548"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Machine Learning </a:t>
            </a:r>
            <a:endParaRPr lang="en-US" sz="1350" dirty="0"/>
          </a:p>
        </p:txBody>
      </p:sp>
      <p:sp>
        <p:nvSpPr>
          <p:cNvPr id="24" name="Shape 15"/>
          <p:cNvSpPr/>
          <p:nvPr/>
        </p:nvSpPr>
        <p:spPr>
          <a:xfrm>
            <a:off x="285750" y="2164556"/>
            <a:ext cx="1104686" cy="335756"/>
          </a:xfrm>
          <a:prstGeom prst="rect">
            <a:avLst/>
          </a:prstGeom>
          <a:solidFill>
            <a:srgbClr val="F8F9FA"/>
          </a:solidFill>
          <a:ln/>
        </p:spPr>
      </p:sp>
      <p:sp>
        <p:nvSpPr>
          <p:cNvPr id="25" name="Shape 16"/>
          <p:cNvSpPr/>
          <p:nvPr/>
        </p:nvSpPr>
        <p:spPr>
          <a:xfrm>
            <a:off x="285750" y="2164556"/>
            <a:ext cx="21431" cy="335756"/>
          </a:xfrm>
          <a:prstGeom prst="rect">
            <a:avLst/>
          </a:prstGeom>
          <a:solidFill>
            <a:srgbClr val="00B4D8"/>
          </a:solidFill>
          <a:ln/>
        </p:spPr>
      </p:sp>
      <p:pic>
        <p:nvPicPr>
          <p:cNvPr id="26" name="Image 7" descr="preencoded.png"/>
          <p:cNvPicPr>
            <a:picLocks noChangeAspect="1"/>
          </p:cNvPicPr>
          <p:nvPr/>
        </p:nvPicPr>
        <p:blipFill>
          <a:blip r:embed="rId10"/>
          <a:stretch>
            <a:fillRect/>
          </a:stretch>
        </p:blipFill>
        <p:spPr>
          <a:xfrm>
            <a:off x="392906" y="2268141"/>
            <a:ext cx="128588" cy="128588"/>
          </a:xfrm>
          <a:prstGeom prst="rect">
            <a:avLst/>
          </a:prstGeom>
        </p:spPr>
      </p:pic>
      <p:sp>
        <p:nvSpPr>
          <p:cNvPr id="27" name="Text 17"/>
          <p:cNvSpPr/>
          <p:nvPr/>
        </p:nvSpPr>
        <p:spPr>
          <a:xfrm>
            <a:off x="578644" y="2235994"/>
            <a:ext cx="68320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TensorFlow</a:t>
            </a:r>
            <a:endParaRPr lang="en-US" sz="942" dirty="0"/>
          </a:p>
        </p:txBody>
      </p:sp>
      <p:sp>
        <p:nvSpPr>
          <p:cNvPr id="28" name="Shape 18"/>
          <p:cNvSpPr/>
          <p:nvPr/>
        </p:nvSpPr>
        <p:spPr>
          <a:xfrm>
            <a:off x="1440442" y="2164556"/>
            <a:ext cx="880802" cy="335756"/>
          </a:xfrm>
          <a:prstGeom prst="rect">
            <a:avLst/>
          </a:prstGeom>
          <a:solidFill>
            <a:srgbClr val="F8F9FA"/>
          </a:solidFill>
          <a:ln/>
        </p:spPr>
      </p:sp>
      <p:sp>
        <p:nvSpPr>
          <p:cNvPr id="29" name="Shape 19"/>
          <p:cNvSpPr/>
          <p:nvPr/>
        </p:nvSpPr>
        <p:spPr>
          <a:xfrm>
            <a:off x="1440442" y="2164556"/>
            <a:ext cx="21431" cy="335756"/>
          </a:xfrm>
          <a:prstGeom prst="rect">
            <a:avLst/>
          </a:prstGeom>
          <a:solidFill>
            <a:srgbClr val="00B4D8"/>
          </a:solidFill>
          <a:ln/>
        </p:spPr>
      </p:sp>
      <p:pic>
        <p:nvPicPr>
          <p:cNvPr id="30" name="Image 8" descr="preencoded.png"/>
          <p:cNvPicPr>
            <a:picLocks noChangeAspect="1"/>
          </p:cNvPicPr>
          <p:nvPr/>
        </p:nvPicPr>
        <p:blipFill>
          <a:blip r:embed="rId11"/>
          <a:stretch>
            <a:fillRect/>
          </a:stretch>
        </p:blipFill>
        <p:spPr>
          <a:xfrm>
            <a:off x="1547599" y="2268141"/>
            <a:ext cx="112514" cy="128588"/>
          </a:xfrm>
          <a:prstGeom prst="rect">
            <a:avLst/>
          </a:prstGeom>
        </p:spPr>
      </p:pic>
      <p:sp>
        <p:nvSpPr>
          <p:cNvPr id="31" name="Text 20"/>
          <p:cNvSpPr/>
          <p:nvPr/>
        </p:nvSpPr>
        <p:spPr>
          <a:xfrm>
            <a:off x="1717263" y="2235994"/>
            <a:ext cx="475394"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PyTorch</a:t>
            </a:r>
            <a:endParaRPr lang="en-US" sz="942" dirty="0"/>
          </a:p>
        </p:txBody>
      </p:sp>
      <p:sp>
        <p:nvSpPr>
          <p:cNvPr id="32" name="Shape 21"/>
          <p:cNvSpPr/>
          <p:nvPr/>
        </p:nvSpPr>
        <p:spPr>
          <a:xfrm>
            <a:off x="2371251" y="2164556"/>
            <a:ext cx="1119225" cy="335756"/>
          </a:xfrm>
          <a:prstGeom prst="rect">
            <a:avLst/>
          </a:prstGeom>
          <a:solidFill>
            <a:srgbClr val="F8F9FA"/>
          </a:solidFill>
          <a:ln/>
        </p:spPr>
      </p:sp>
      <p:sp>
        <p:nvSpPr>
          <p:cNvPr id="33" name="Shape 22"/>
          <p:cNvSpPr/>
          <p:nvPr/>
        </p:nvSpPr>
        <p:spPr>
          <a:xfrm>
            <a:off x="2371251" y="2164556"/>
            <a:ext cx="21431" cy="335756"/>
          </a:xfrm>
          <a:prstGeom prst="rect">
            <a:avLst/>
          </a:prstGeom>
          <a:solidFill>
            <a:srgbClr val="00B4D8"/>
          </a:solidFill>
          <a:ln/>
        </p:spPr>
      </p:sp>
      <p:pic>
        <p:nvPicPr>
          <p:cNvPr id="34" name="Image 9" descr="preencoded.png"/>
          <p:cNvPicPr>
            <a:picLocks noChangeAspect="1"/>
          </p:cNvPicPr>
          <p:nvPr/>
        </p:nvPicPr>
        <p:blipFill>
          <a:blip r:embed="rId12"/>
          <a:stretch>
            <a:fillRect/>
          </a:stretch>
        </p:blipFill>
        <p:spPr>
          <a:xfrm>
            <a:off x="2478407" y="2268141"/>
            <a:ext cx="160734" cy="128588"/>
          </a:xfrm>
          <a:prstGeom prst="rect">
            <a:avLst/>
          </a:prstGeom>
        </p:spPr>
      </p:pic>
      <p:sp>
        <p:nvSpPr>
          <p:cNvPr id="35" name="Text 23"/>
          <p:cNvSpPr/>
          <p:nvPr/>
        </p:nvSpPr>
        <p:spPr>
          <a:xfrm>
            <a:off x="2696291" y="2235994"/>
            <a:ext cx="665597"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Scikit-learn</a:t>
            </a:r>
            <a:endParaRPr lang="en-US" sz="942" dirty="0"/>
          </a:p>
        </p:txBody>
      </p:sp>
      <p:sp>
        <p:nvSpPr>
          <p:cNvPr id="36" name="Shape 24"/>
          <p:cNvSpPr/>
          <p:nvPr/>
        </p:nvSpPr>
        <p:spPr>
          <a:xfrm>
            <a:off x="3540482" y="2164556"/>
            <a:ext cx="863696" cy="335756"/>
          </a:xfrm>
          <a:prstGeom prst="rect">
            <a:avLst/>
          </a:prstGeom>
          <a:solidFill>
            <a:srgbClr val="F8F9FA"/>
          </a:solidFill>
          <a:ln/>
        </p:spPr>
      </p:sp>
      <p:sp>
        <p:nvSpPr>
          <p:cNvPr id="37" name="Shape 25"/>
          <p:cNvSpPr/>
          <p:nvPr/>
        </p:nvSpPr>
        <p:spPr>
          <a:xfrm>
            <a:off x="3540482" y="2164556"/>
            <a:ext cx="21431" cy="335756"/>
          </a:xfrm>
          <a:prstGeom prst="rect">
            <a:avLst/>
          </a:prstGeom>
          <a:solidFill>
            <a:srgbClr val="00B4D8"/>
          </a:solidFill>
          <a:ln/>
        </p:spPr>
      </p:sp>
      <p:pic>
        <p:nvPicPr>
          <p:cNvPr id="38" name="Image 10" descr="preencoded.png"/>
          <p:cNvPicPr>
            <a:picLocks noChangeAspect="1"/>
          </p:cNvPicPr>
          <p:nvPr/>
        </p:nvPicPr>
        <p:blipFill>
          <a:blip r:embed="rId13"/>
          <a:stretch>
            <a:fillRect/>
          </a:stretch>
        </p:blipFill>
        <p:spPr>
          <a:xfrm>
            <a:off x="3647638" y="2268141"/>
            <a:ext cx="128588" cy="128588"/>
          </a:xfrm>
          <a:prstGeom prst="rect">
            <a:avLst/>
          </a:prstGeom>
        </p:spPr>
      </p:pic>
      <p:sp>
        <p:nvSpPr>
          <p:cNvPr id="39" name="Text 26"/>
          <p:cNvSpPr/>
          <p:nvPr/>
        </p:nvSpPr>
        <p:spPr>
          <a:xfrm>
            <a:off x="3833375" y="2235994"/>
            <a:ext cx="44221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Pandas</a:t>
            </a:r>
            <a:endParaRPr lang="en-US" sz="942" dirty="0"/>
          </a:p>
        </p:txBody>
      </p:sp>
      <p:pic>
        <p:nvPicPr>
          <p:cNvPr id="40" name="Image 11" descr="preencoded.png"/>
          <p:cNvPicPr>
            <a:picLocks noChangeAspect="1"/>
          </p:cNvPicPr>
          <p:nvPr/>
        </p:nvPicPr>
        <p:blipFill>
          <a:blip r:embed="rId14"/>
          <a:stretch>
            <a:fillRect/>
          </a:stretch>
        </p:blipFill>
        <p:spPr>
          <a:xfrm>
            <a:off x="285750" y="2757488"/>
            <a:ext cx="192881" cy="171450"/>
          </a:xfrm>
          <a:prstGeom prst="rect">
            <a:avLst/>
          </a:prstGeom>
        </p:spPr>
      </p:pic>
      <p:sp>
        <p:nvSpPr>
          <p:cNvPr id="41" name="Text 27"/>
          <p:cNvSpPr/>
          <p:nvPr/>
        </p:nvSpPr>
        <p:spPr>
          <a:xfrm>
            <a:off x="550069" y="2714625"/>
            <a:ext cx="784222"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Frontend </a:t>
            </a:r>
            <a:endParaRPr lang="en-US" sz="1350" dirty="0"/>
          </a:p>
        </p:txBody>
      </p:sp>
      <p:sp>
        <p:nvSpPr>
          <p:cNvPr id="42" name="Shape 28"/>
          <p:cNvSpPr/>
          <p:nvPr/>
        </p:nvSpPr>
        <p:spPr>
          <a:xfrm>
            <a:off x="285750" y="3078956"/>
            <a:ext cx="883509" cy="335756"/>
          </a:xfrm>
          <a:prstGeom prst="rect">
            <a:avLst/>
          </a:prstGeom>
          <a:solidFill>
            <a:srgbClr val="F8F9FA"/>
          </a:solidFill>
          <a:ln/>
        </p:spPr>
      </p:sp>
      <p:sp>
        <p:nvSpPr>
          <p:cNvPr id="43" name="Shape 29"/>
          <p:cNvSpPr/>
          <p:nvPr/>
        </p:nvSpPr>
        <p:spPr>
          <a:xfrm>
            <a:off x="285750" y="3078956"/>
            <a:ext cx="21431" cy="335756"/>
          </a:xfrm>
          <a:prstGeom prst="rect">
            <a:avLst/>
          </a:prstGeom>
          <a:solidFill>
            <a:srgbClr val="00B4D8"/>
          </a:solidFill>
          <a:ln/>
        </p:spPr>
      </p:sp>
      <p:pic>
        <p:nvPicPr>
          <p:cNvPr id="44" name="Image 12" descr="preencoded.png"/>
          <p:cNvPicPr>
            <a:picLocks noChangeAspect="1"/>
          </p:cNvPicPr>
          <p:nvPr/>
        </p:nvPicPr>
        <p:blipFill>
          <a:blip r:embed="rId15"/>
          <a:stretch>
            <a:fillRect/>
          </a:stretch>
        </p:blipFill>
        <p:spPr>
          <a:xfrm>
            <a:off x="392906" y="3182541"/>
            <a:ext cx="128588" cy="128588"/>
          </a:xfrm>
          <a:prstGeom prst="rect">
            <a:avLst/>
          </a:prstGeom>
        </p:spPr>
      </p:pic>
      <p:sp>
        <p:nvSpPr>
          <p:cNvPr id="45" name="Text 30"/>
          <p:cNvSpPr/>
          <p:nvPr/>
        </p:nvSpPr>
        <p:spPr>
          <a:xfrm>
            <a:off x="578644" y="3150394"/>
            <a:ext cx="462028"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React.js</a:t>
            </a:r>
            <a:endParaRPr lang="en-US" sz="942" dirty="0"/>
          </a:p>
        </p:txBody>
      </p:sp>
      <p:sp>
        <p:nvSpPr>
          <p:cNvPr id="46" name="Shape 31"/>
          <p:cNvSpPr/>
          <p:nvPr/>
        </p:nvSpPr>
        <p:spPr>
          <a:xfrm>
            <a:off x="1219265" y="3078956"/>
            <a:ext cx="1175007" cy="335756"/>
          </a:xfrm>
          <a:prstGeom prst="rect">
            <a:avLst/>
          </a:prstGeom>
          <a:solidFill>
            <a:srgbClr val="F8F9FA"/>
          </a:solidFill>
          <a:ln/>
        </p:spPr>
      </p:sp>
      <p:sp>
        <p:nvSpPr>
          <p:cNvPr id="47" name="Shape 32"/>
          <p:cNvSpPr/>
          <p:nvPr/>
        </p:nvSpPr>
        <p:spPr>
          <a:xfrm>
            <a:off x="1219265" y="3078956"/>
            <a:ext cx="21431" cy="335756"/>
          </a:xfrm>
          <a:prstGeom prst="rect">
            <a:avLst/>
          </a:prstGeom>
          <a:solidFill>
            <a:srgbClr val="00B4D8"/>
          </a:solidFill>
          <a:ln/>
        </p:spPr>
      </p:sp>
      <p:pic>
        <p:nvPicPr>
          <p:cNvPr id="48" name="Image 13" descr="preencoded.png"/>
          <p:cNvPicPr>
            <a:picLocks noChangeAspect="1"/>
          </p:cNvPicPr>
          <p:nvPr/>
        </p:nvPicPr>
        <p:blipFill>
          <a:blip r:embed="rId16"/>
          <a:stretch>
            <a:fillRect/>
          </a:stretch>
        </p:blipFill>
        <p:spPr>
          <a:xfrm>
            <a:off x="1326421" y="3182541"/>
            <a:ext cx="128588" cy="128588"/>
          </a:xfrm>
          <a:prstGeom prst="rect">
            <a:avLst/>
          </a:prstGeom>
        </p:spPr>
      </p:pic>
      <p:sp>
        <p:nvSpPr>
          <p:cNvPr id="49" name="Text 33"/>
          <p:cNvSpPr/>
          <p:nvPr/>
        </p:nvSpPr>
        <p:spPr>
          <a:xfrm>
            <a:off x="1512159" y="3150394"/>
            <a:ext cx="753526"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React Native</a:t>
            </a:r>
            <a:endParaRPr lang="en-US" sz="942" dirty="0"/>
          </a:p>
        </p:txBody>
      </p:sp>
      <p:sp>
        <p:nvSpPr>
          <p:cNvPr id="50" name="Shape 34"/>
          <p:cNvSpPr/>
          <p:nvPr/>
        </p:nvSpPr>
        <p:spPr>
          <a:xfrm>
            <a:off x="2444279" y="3078956"/>
            <a:ext cx="1169873" cy="335756"/>
          </a:xfrm>
          <a:prstGeom prst="rect">
            <a:avLst/>
          </a:prstGeom>
          <a:solidFill>
            <a:srgbClr val="F8F9FA"/>
          </a:solidFill>
          <a:ln/>
        </p:spPr>
      </p:sp>
      <p:sp>
        <p:nvSpPr>
          <p:cNvPr id="51" name="Shape 35"/>
          <p:cNvSpPr/>
          <p:nvPr/>
        </p:nvSpPr>
        <p:spPr>
          <a:xfrm>
            <a:off x="2444279" y="3078956"/>
            <a:ext cx="21431" cy="335756"/>
          </a:xfrm>
          <a:prstGeom prst="rect">
            <a:avLst/>
          </a:prstGeom>
          <a:solidFill>
            <a:srgbClr val="00B4D8"/>
          </a:solidFill>
          <a:ln/>
        </p:spPr>
      </p:sp>
      <p:pic>
        <p:nvPicPr>
          <p:cNvPr id="52" name="Image 14" descr="preencoded.png"/>
          <p:cNvPicPr>
            <a:picLocks noChangeAspect="1"/>
          </p:cNvPicPr>
          <p:nvPr/>
        </p:nvPicPr>
        <p:blipFill>
          <a:blip r:embed="rId17"/>
          <a:stretch>
            <a:fillRect/>
          </a:stretch>
        </p:blipFill>
        <p:spPr>
          <a:xfrm>
            <a:off x="2551435" y="3182541"/>
            <a:ext cx="128588" cy="128588"/>
          </a:xfrm>
          <a:prstGeom prst="rect">
            <a:avLst/>
          </a:prstGeom>
        </p:spPr>
      </p:pic>
      <p:sp>
        <p:nvSpPr>
          <p:cNvPr id="53" name="Text 36"/>
          <p:cNvSpPr/>
          <p:nvPr/>
        </p:nvSpPr>
        <p:spPr>
          <a:xfrm>
            <a:off x="2737172" y="3150394"/>
            <a:ext cx="748392"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Tailwind CSS</a:t>
            </a:r>
            <a:endParaRPr lang="en-US" sz="942" dirty="0"/>
          </a:p>
        </p:txBody>
      </p:sp>
      <p:pic>
        <p:nvPicPr>
          <p:cNvPr id="54" name="Image 15" descr="preencoded.png"/>
          <p:cNvPicPr>
            <a:picLocks noChangeAspect="1"/>
          </p:cNvPicPr>
          <p:nvPr/>
        </p:nvPicPr>
        <p:blipFill>
          <a:blip r:embed="rId18"/>
          <a:stretch>
            <a:fillRect/>
          </a:stretch>
        </p:blipFill>
        <p:spPr>
          <a:xfrm>
            <a:off x="285750" y="3671888"/>
            <a:ext cx="150019" cy="171450"/>
          </a:xfrm>
          <a:prstGeom prst="rect">
            <a:avLst/>
          </a:prstGeom>
        </p:spPr>
      </p:pic>
      <p:sp>
        <p:nvSpPr>
          <p:cNvPr id="55" name="Text 37"/>
          <p:cNvSpPr/>
          <p:nvPr/>
        </p:nvSpPr>
        <p:spPr>
          <a:xfrm>
            <a:off x="507206" y="3629025"/>
            <a:ext cx="1115820"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Data Storage </a:t>
            </a:r>
            <a:endParaRPr lang="en-US" sz="1350" dirty="0"/>
          </a:p>
        </p:txBody>
      </p:sp>
      <p:sp>
        <p:nvSpPr>
          <p:cNvPr id="56" name="Shape 38"/>
          <p:cNvSpPr/>
          <p:nvPr/>
        </p:nvSpPr>
        <p:spPr>
          <a:xfrm>
            <a:off x="285750" y="3993356"/>
            <a:ext cx="1109569" cy="335756"/>
          </a:xfrm>
          <a:prstGeom prst="rect">
            <a:avLst/>
          </a:prstGeom>
          <a:solidFill>
            <a:srgbClr val="F8F9FA"/>
          </a:solidFill>
          <a:ln/>
        </p:spPr>
      </p:sp>
      <p:sp>
        <p:nvSpPr>
          <p:cNvPr id="57" name="Shape 39"/>
          <p:cNvSpPr/>
          <p:nvPr/>
        </p:nvSpPr>
        <p:spPr>
          <a:xfrm>
            <a:off x="285750" y="3993356"/>
            <a:ext cx="21431" cy="335756"/>
          </a:xfrm>
          <a:prstGeom prst="rect">
            <a:avLst/>
          </a:prstGeom>
          <a:solidFill>
            <a:srgbClr val="00B4D8"/>
          </a:solidFill>
          <a:ln/>
        </p:spPr>
      </p:sp>
      <p:pic>
        <p:nvPicPr>
          <p:cNvPr id="58" name="Image 16" descr="preencoded.png"/>
          <p:cNvPicPr>
            <a:picLocks noChangeAspect="1"/>
          </p:cNvPicPr>
          <p:nvPr/>
        </p:nvPicPr>
        <p:blipFill>
          <a:blip r:embed="rId19"/>
          <a:stretch>
            <a:fillRect/>
          </a:stretch>
        </p:blipFill>
        <p:spPr>
          <a:xfrm>
            <a:off x="392906" y="4096941"/>
            <a:ext cx="112514" cy="128588"/>
          </a:xfrm>
          <a:prstGeom prst="rect">
            <a:avLst/>
          </a:prstGeom>
        </p:spPr>
      </p:pic>
      <p:sp>
        <p:nvSpPr>
          <p:cNvPr id="59" name="Text 40"/>
          <p:cNvSpPr/>
          <p:nvPr/>
        </p:nvSpPr>
        <p:spPr>
          <a:xfrm>
            <a:off x="562570" y="4064794"/>
            <a:ext cx="704162"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PostgreSQL</a:t>
            </a:r>
            <a:endParaRPr lang="en-US" sz="942" dirty="0"/>
          </a:p>
        </p:txBody>
      </p:sp>
      <p:sp>
        <p:nvSpPr>
          <p:cNvPr id="60" name="Shape 41"/>
          <p:cNvSpPr/>
          <p:nvPr/>
        </p:nvSpPr>
        <p:spPr>
          <a:xfrm>
            <a:off x="1445326" y="3993356"/>
            <a:ext cx="1029705" cy="335756"/>
          </a:xfrm>
          <a:prstGeom prst="rect">
            <a:avLst/>
          </a:prstGeom>
          <a:solidFill>
            <a:srgbClr val="F8F9FA"/>
          </a:solidFill>
          <a:ln/>
        </p:spPr>
      </p:sp>
      <p:sp>
        <p:nvSpPr>
          <p:cNvPr id="61" name="Shape 42"/>
          <p:cNvSpPr/>
          <p:nvPr/>
        </p:nvSpPr>
        <p:spPr>
          <a:xfrm>
            <a:off x="1445326" y="3993356"/>
            <a:ext cx="21431" cy="335756"/>
          </a:xfrm>
          <a:prstGeom prst="rect">
            <a:avLst/>
          </a:prstGeom>
          <a:solidFill>
            <a:srgbClr val="00B4D8"/>
          </a:solidFill>
          <a:ln/>
        </p:spPr>
      </p:sp>
      <p:pic>
        <p:nvPicPr>
          <p:cNvPr id="62" name="Image 17" descr="preencoded.png"/>
          <p:cNvPicPr>
            <a:picLocks noChangeAspect="1"/>
          </p:cNvPicPr>
          <p:nvPr/>
        </p:nvPicPr>
        <p:blipFill>
          <a:blip r:embed="rId20"/>
          <a:stretch>
            <a:fillRect/>
          </a:stretch>
        </p:blipFill>
        <p:spPr>
          <a:xfrm>
            <a:off x="1552482" y="4096941"/>
            <a:ext cx="128588" cy="128588"/>
          </a:xfrm>
          <a:prstGeom prst="rect">
            <a:avLst/>
          </a:prstGeom>
        </p:spPr>
      </p:pic>
      <p:sp>
        <p:nvSpPr>
          <p:cNvPr id="63" name="Text 43"/>
          <p:cNvSpPr/>
          <p:nvPr/>
        </p:nvSpPr>
        <p:spPr>
          <a:xfrm>
            <a:off x="1738219" y="4064794"/>
            <a:ext cx="608223"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MongoDB</a:t>
            </a:r>
            <a:endParaRPr lang="en-US" sz="942" dirty="0"/>
          </a:p>
        </p:txBody>
      </p:sp>
      <p:sp>
        <p:nvSpPr>
          <p:cNvPr id="64" name="Shape 44"/>
          <p:cNvSpPr/>
          <p:nvPr/>
        </p:nvSpPr>
        <p:spPr>
          <a:xfrm>
            <a:off x="2525037" y="3993356"/>
            <a:ext cx="715714" cy="335756"/>
          </a:xfrm>
          <a:prstGeom prst="rect">
            <a:avLst/>
          </a:prstGeom>
          <a:solidFill>
            <a:srgbClr val="F8F9FA"/>
          </a:solidFill>
          <a:ln/>
        </p:spPr>
      </p:sp>
      <p:sp>
        <p:nvSpPr>
          <p:cNvPr id="65" name="Shape 45"/>
          <p:cNvSpPr/>
          <p:nvPr/>
        </p:nvSpPr>
        <p:spPr>
          <a:xfrm>
            <a:off x="2525037" y="3993356"/>
            <a:ext cx="21431" cy="335756"/>
          </a:xfrm>
          <a:prstGeom prst="rect">
            <a:avLst/>
          </a:prstGeom>
          <a:solidFill>
            <a:srgbClr val="00B4D8"/>
          </a:solidFill>
          <a:ln/>
        </p:spPr>
      </p:sp>
      <p:pic>
        <p:nvPicPr>
          <p:cNvPr id="66" name="Image 18" descr="preencoded.png"/>
          <p:cNvPicPr>
            <a:picLocks noChangeAspect="1"/>
          </p:cNvPicPr>
          <p:nvPr/>
        </p:nvPicPr>
        <p:blipFill>
          <a:blip r:embed="rId6"/>
          <a:stretch>
            <a:fillRect/>
          </a:stretch>
        </p:blipFill>
        <p:spPr>
          <a:xfrm>
            <a:off x="2632193" y="4096941"/>
            <a:ext cx="96441" cy="128588"/>
          </a:xfrm>
          <a:prstGeom prst="rect">
            <a:avLst/>
          </a:prstGeom>
        </p:spPr>
      </p:pic>
      <p:sp>
        <p:nvSpPr>
          <p:cNvPr id="67" name="Text 46"/>
          <p:cNvSpPr/>
          <p:nvPr/>
        </p:nvSpPr>
        <p:spPr>
          <a:xfrm>
            <a:off x="2785783" y="4064794"/>
            <a:ext cx="326380"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Redis</a:t>
            </a:r>
            <a:endParaRPr lang="en-US" sz="942" dirty="0"/>
          </a:p>
        </p:txBody>
      </p:sp>
      <p:pic>
        <p:nvPicPr>
          <p:cNvPr id="68" name="Image 19" descr="preencoded.png"/>
          <p:cNvPicPr>
            <a:picLocks noChangeAspect="1"/>
          </p:cNvPicPr>
          <p:nvPr/>
        </p:nvPicPr>
        <p:blipFill>
          <a:blip r:embed="rId21"/>
          <a:stretch>
            <a:fillRect/>
          </a:stretch>
        </p:blipFill>
        <p:spPr>
          <a:xfrm>
            <a:off x="285750" y="4586288"/>
            <a:ext cx="214313" cy="171450"/>
          </a:xfrm>
          <a:prstGeom prst="rect">
            <a:avLst/>
          </a:prstGeom>
        </p:spPr>
      </p:pic>
      <p:sp>
        <p:nvSpPr>
          <p:cNvPr id="69" name="Text 47"/>
          <p:cNvSpPr/>
          <p:nvPr/>
        </p:nvSpPr>
        <p:spPr>
          <a:xfrm>
            <a:off x="571500" y="4543425"/>
            <a:ext cx="1224679"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Infrastructure </a:t>
            </a:r>
            <a:endParaRPr lang="en-US" sz="1350" dirty="0"/>
          </a:p>
        </p:txBody>
      </p:sp>
      <p:sp>
        <p:nvSpPr>
          <p:cNvPr id="70" name="Shape 48"/>
          <p:cNvSpPr/>
          <p:nvPr/>
        </p:nvSpPr>
        <p:spPr>
          <a:xfrm>
            <a:off x="285750" y="4907756"/>
            <a:ext cx="1234334" cy="335756"/>
          </a:xfrm>
          <a:prstGeom prst="rect">
            <a:avLst/>
          </a:prstGeom>
          <a:solidFill>
            <a:srgbClr val="F8F9FA"/>
          </a:solidFill>
          <a:ln/>
        </p:spPr>
      </p:sp>
      <p:sp>
        <p:nvSpPr>
          <p:cNvPr id="71" name="Shape 49"/>
          <p:cNvSpPr/>
          <p:nvPr/>
        </p:nvSpPr>
        <p:spPr>
          <a:xfrm>
            <a:off x="285750" y="4907756"/>
            <a:ext cx="21431" cy="335756"/>
          </a:xfrm>
          <a:prstGeom prst="rect">
            <a:avLst/>
          </a:prstGeom>
          <a:solidFill>
            <a:srgbClr val="00B4D8"/>
          </a:solidFill>
          <a:ln/>
        </p:spPr>
      </p:sp>
      <p:pic>
        <p:nvPicPr>
          <p:cNvPr id="72" name="Image 20" descr="preencoded.png"/>
          <p:cNvPicPr>
            <a:picLocks noChangeAspect="1"/>
          </p:cNvPicPr>
          <p:nvPr/>
        </p:nvPicPr>
        <p:blipFill>
          <a:blip r:embed="rId22"/>
          <a:stretch>
            <a:fillRect/>
          </a:stretch>
        </p:blipFill>
        <p:spPr>
          <a:xfrm>
            <a:off x="392906" y="5011341"/>
            <a:ext cx="123230" cy="128588"/>
          </a:xfrm>
          <a:prstGeom prst="rect">
            <a:avLst/>
          </a:prstGeom>
        </p:spPr>
      </p:pic>
      <p:sp>
        <p:nvSpPr>
          <p:cNvPr id="73" name="Text 50"/>
          <p:cNvSpPr/>
          <p:nvPr/>
        </p:nvSpPr>
        <p:spPr>
          <a:xfrm>
            <a:off x="573286" y="4979194"/>
            <a:ext cx="818211"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Google Cloud</a:t>
            </a:r>
            <a:endParaRPr lang="en-US" sz="942" dirty="0"/>
          </a:p>
        </p:txBody>
      </p:sp>
      <p:sp>
        <p:nvSpPr>
          <p:cNvPr id="74" name="Shape 51"/>
          <p:cNvSpPr/>
          <p:nvPr/>
        </p:nvSpPr>
        <p:spPr>
          <a:xfrm>
            <a:off x="1570090" y="4907756"/>
            <a:ext cx="881332" cy="335756"/>
          </a:xfrm>
          <a:prstGeom prst="rect">
            <a:avLst/>
          </a:prstGeom>
          <a:solidFill>
            <a:srgbClr val="F8F9FA"/>
          </a:solidFill>
          <a:ln/>
        </p:spPr>
      </p:sp>
      <p:sp>
        <p:nvSpPr>
          <p:cNvPr id="75" name="Shape 52"/>
          <p:cNvSpPr/>
          <p:nvPr/>
        </p:nvSpPr>
        <p:spPr>
          <a:xfrm>
            <a:off x="1570090" y="4907756"/>
            <a:ext cx="21431" cy="335756"/>
          </a:xfrm>
          <a:prstGeom prst="rect">
            <a:avLst/>
          </a:prstGeom>
          <a:solidFill>
            <a:srgbClr val="00B4D8"/>
          </a:solidFill>
          <a:ln/>
        </p:spPr>
      </p:sp>
      <p:pic>
        <p:nvPicPr>
          <p:cNvPr id="76" name="Image 21" descr="preencoded.png"/>
          <p:cNvPicPr>
            <a:picLocks noChangeAspect="1"/>
          </p:cNvPicPr>
          <p:nvPr/>
        </p:nvPicPr>
        <p:blipFill>
          <a:blip r:embed="rId23"/>
          <a:stretch>
            <a:fillRect/>
          </a:stretch>
        </p:blipFill>
        <p:spPr>
          <a:xfrm>
            <a:off x="1677246" y="5011341"/>
            <a:ext cx="160734" cy="128588"/>
          </a:xfrm>
          <a:prstGeom prst="rect">
            <a:avLst/>
          </a:prstGeom>
        </p:spPr>
      </p:pic>
      <p:sp>
        <p:nvSpPr>
          <p:cNvPr id="77" name="Text 53"/>
          <p:cNvSpPr/>
          <p:nvPr/>
        </p:nvSpPr>
        <p:spPr>
          <a:xfrm>
            <a:off x="1895131" y="4979194"/>
            <a:ext cx="427704"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Docker</a:t>
            </a:r>
            <a:endParaRPr lang="en-US" sz="942" dirty="0"/>
          </a:p>
        </p:txBody>
      </p:sp>
      <p:sp>
        <p:nvSpPr>
          <p:cNvPr id="78" name="Shape 54"/>
          <p:cNvSpPr/>
          <p:nvPr/>
        </p:nvSpPr>
        <p:spPr>
          <a:xfrm>
            <a:off x="2501429" y="4907756"/>
            <a:ext cx="1117802" cy="335756"/>
          </a:xfrm>
          <a:prstGeom prst="rect">
            <a:avLst/>
          </a:prstGeom>
          <a:solidFill>
            <a:srgbClr val="F8F9FA"/>
          </a:solidFill>
          <a:ln/>
        </p:spPr>
      </p:sp>
      <p:sp>
        <p:nvSpPr>
          <p:cNvPr id="79" name="Shape 55"/>
          <p:cNvSpPr/>
          <p:nvPr/>
        </p:nvSpPr>
        <p:spPr>
          <a:xfrm>
            <a:off x="2501429" y="4907756"/>
            <a:ext cx="21431" cy="335756"/>
          </a:xfrm>
          <a:prstGeom prst="rect">
            <a:avLst/>
          </a:prstGeom>
          <a:solidFill>
            <a:srgbClr val="00B4D8"/>
          </a:solidFill>
          <a:ln/>
        </p:spPr>
      </p:sp>
      <p:pic>
        <p:nvPicPr>
          <p:cNvPr id="80" name="Image 22" descr="preencoded.png"/>
          <p:cNvPicPr>
            <a:picLocks noChangeAspect="1"/>
          </p:cNvPicPr>
          <p:nvPr/>
        </p:nvPicPr>
        <p:blipFill>
          <a:blip r:embed="rId24"/>
          <a:stretch>
            <a:fillRect/>
          </a:stretch>
        </p:blipFill>
        <p:spPr>
          <a:xfrm>
            <a:off x="2608585" y="5011341"/>
            <a:ext cx="128588" cy="128588"/>
          </a:xfrm>
          <a:prstGeom prst="rect">
            <a:avLst/>
          </a:prstGeom>
        </p:spPr>
      </p:pic>
      <p:sp>
        <p:nvSpPr>
          <p:cNvPr id="81" name="Text 56"/>
          <p:cNvSpPr/>
          <p:nvPr/>
        </p:nvSpPr>
        <p:spPr>
          <a:xfrm>
            <a:off x="2794322" y="4979194"/>
            <a:ext cx="696320"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Kubernetes</a:t>
            </a:r>
            <a:endParaRPr lang="en-US" sz="942" dirty="0"/>
          </a:p>
        </p:txBody>
      </p:sp>
      <p:pic>
        <p:nvPicPr>
          <p:cNvPr id="82" name="Image 23" descr="preencoded.png"/>
          <p:cNvPicPr>
            <a:picLocks noChangeAspect="1"/>
          </p:cNvPicPr>
          <p:nvPr/>
        </p:nvPicPr>
        <p:blipFill>
          <a:blip r:embed="rId25"/>
          <a:stretch>
            <a:fillRect/>
          </a:stretch>
        </p:blipFill>
        <p:spPr>
          <a:xfrm>
            <a:off x="4786313" y="1207294"/>
            <a:ext cx="3929063" cy="39290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050756"/>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lgn="ctr">
              <a:buNone/>
            </a:pPr>
            <a:r>
              <a:rPr lang="en-US" sz="2025" b="1" dirty="0">
                <a:solidFill>
                  <a:srgbClr val="0077B6"/>
                </a:solidFill>
                <a:latin typeface="Noto Sans" pitchFamily="34" charset="0"/>
                <a:ea typeface="Noto Sans" pitchFamily="34" charset="-122"/>
                <a:cs typeface="Noto Sans" pitchFamily="34" charset="-120"/>
              </a:rPr>
              <a:t>AI/ML Components</a:t>
            </a:r>
            <a:endParaRPr lang="en-US" sz="2025" dirty="0"/>
          </a:p>
        </p:txBody>
      </p:sp>
      <p:pic>
        <p:nvPicPr>
          <p:cNvPr id="4" name="Image 1" descr="preencoded.png"/>
          <p:cNvPicPr>
            <a:picLocks noChangeAspect="1"/>
          </p:cNvPicPr>
          <p:nvPr/>
        </p:nvPicPr>
        <p:blipFill>
          <a:blip r:embed="rId4"/>
          <a:stretch>
            <a:fillRect/>
          </a:stretch>
        </p:blipFill>
        <p:spPr>
          <a:xfrm>
            <a:off x="285750" y="928688"/>
            <a:ext cx="171450" cy="171450"/>
          </a:xfrm>
          <a:prstGeom prst="rect">
            <a:avLst/>
          </a:prstGeom>
        </p:spPr>
      </p:pic>
      <p:sp>
        <p:nvSpPr>
          <p:cNvPr id="5" name="Text 1"/>
          <p:cNvSpPr/>
          <p:nvPr/>
        </p:nvSpPr>
        <p:spPr>
          <a:xfrm>
            <a:off x="528638" y="885825"/>
            <a:ext cx="2218246"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Demand Prediction Model </a:t>
            </a:r>
            <a:endParaRPr lang="en-US" sz="1350" dirty="0"/>
          </a:p>
        </p:txBody>
      </p:sp>
      <p:sp>
        <p:nvSpPr>
          <p:cNvPr id="6" name="Text 2"/>
          <p:cNvSpPr/>
          <p:nvPr/>
        </p:nvSpPr>
        <p:spPr>
          <a:xfrm>
            <a:off x="285750" y="1250156"/>
            <a:ext cx="4179094" cy="578644"/>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Time-series forecasting model that predicts blood demand at hospital and blood bank levels for short-term and medium-term planning. </a:t>
            </a:r>
            <a:endParaRPr lang="en-US" sz="942" dirty="0"/>
          </a:p>
        </p:txBody>
      </p:sp>
      <p:sp>
        <p:nvSpPr>
          <p:cNvPr id="7" name="Shape 3"/>
          <p:cNvSpPr/>
          <p:nvPr/>
        </p:nvSpPr>
        <p:spPr>
          <a:xfrm>
            <a:off x="285750" y="1935956"/>
            <a:ext cx="4179094" cy="1271588"/>
          </a:xfrm>
          <a:prstGeom prst="rect">
            <a:avLst/>
          </a:prstGeom>
          <a:solidFill>
            <a:srgbClr val="F8F9FA"/>
          </a:solidFill>
          <a:ln/>
        </p:spPr>
      </p:sp>
      <p:pic>
        <p:nvPicPr>
          <p:cNvPr id="8" name="Image 2" descr="preencoded.png"/>
          <p:cNvPicPr>
            <a:picLocks noChangeAspect="1"/>
          </p:cNvPicPr>
          <p:nvPr/>
        </p:nvPicPr>
        <p:blipFill>
          <a:blip r:embed="rId5"/>
          <a:stretch>
            <a:fillRect/>
          </a:stretch>
        </p:blipFill>
        <p:spPr>
          <a:xfrm>
            <a:off x="392906" y="2075259"/>
            <a:ext cx="112514" cy="128588"/>
          </a:xfrm>
          <a:prstGeom prst="rect">
            <a:avLst/>
          </a:prstGeom>
        </p:spPr>
      </p:pic>
      <p:sp>
        <p:nvSpPr>
          <p:cNvPr id="9" name="Text 4"/>
          <p:cNvSpPr/>
          <p:nvPr/>
        </p:nvSpPr>
        <p:spPr>
          <a:xfrm>
            <a:off x="576858" y="2043113"/>
            <a:ext cx="1595903"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Seasonal patterns analysis </a:t>
            </a:r>
            <a:endParaRPr lang="en-US" sz="942" dirty="0"/>
          </a:p>
        </p:txBody>
      </p:sp>
      <p:pic>
        <p:nvPicPr>
          <p:cNvPr id="10" name="Image 3" descr="preencoded.png"/>
          <p:cNvPicPr>
            <a:picLocks noChangeAspect="1"/>
          </p:cNvPicPr>
          <p:nvPr/>
        </p:nvPicPr>
        <p:blipFill>
          <a:blip r:embed="rId6"/>
          <a:stretch>
            <a:fillRect/>
          </a:stretch>
        </p:blipFill>
        <p:spPr>
          <a:xfrm>
            <a:off x="392906" y="2339578"/>
            <a:ext cx="160734" cy="128588"/>
          </a:xfrm>
          <a:prstGeom prst="rect">
            <a:avLst/>
          </a:prstGeom>
        </p:spPr>
      </p:pic>
      <p:sp>
        <p:nvSpPr>
          <p:cNvPr id="11" name="Text 5"/>
          <p:cNvSpPr/>
          <p:nvPr/>
        </p:nvSpPr>
        <p:spPr>
          <a:xfrm>
            <a:off x="625078" y="2307431"/>
            <a:ext cx="1973712"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Hospital-specific demand factors </a:t>
            </a:r>
            <a:endParaRPr lang="en-US" sz="942" dirty="0"/>
          </a:p>
        </p:txBody>
      </p:sp>
      <p:pic>
        <p:nvPicPr>
          <p:cNvPr id="12" name="Image 4" descr="preencoded.png"/>
          <p:cNvPicPr>
            <a:picLocks noChangeAspect="1"/>
          </p:cNvPicPr>
          <p:nvPr/>
        </p:nvPicPr>
        <p:blipFill>
          <a:blip r:embed="rId7"/>
          <a:stretch>
            <a:fillRect/>
          </a:stretch>
        </p:blipFill>
        <p:spPr>
          <a:xfrm>
            <a:off x="392906" y="2603897"/>
            <a:ext cx="160734" cy="128588"/>
          </a:xfrm>
          <a:prstGeom prst="rect">
            <a:avLst/>
          </a:prstGeom>
        </p:spPr>
      </p:pic>
      <p:sp>
        <p:nvSpPr>
          <p:cNvPr id="13" name="Text 6"/>
          <p:cNvSpPr/>
          <p:nvPr/>
        </p:nvSpPr>
        <p:spPr>
          <a:xfrm>
            <a:off x="625078" y="2571750"/>
            <a:ext cx="1757809"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Surgical schedule integration </a:t>
            </a:r>
            <a:endParaRPr lang="en-US" sz="942" dirty="0"/>
          </a:p>
        </p:txBody>
      </p:sp>
      <p:pic>
        <p:nvPicPr>
          <p:cNvPr id="14" name="Image 5" descr="preencoded.png"/>
          <p:cNvPicPr>
            <a:picLocks noChangeAspect="1"/>
          </p:cNvPicPr>
          <p:nvPr/>
        </p:nvPicPr>
        <p:blipFill>
          <a:blip r:embed="rId8"/>
          <a:stretch>
            <a:fillRect/>
          </a:stretch>
        </p:blipFill>
        <p:spPr>
          <a:xfrm>
            <a:off x="392906" y="2868216"/>
            <a:ext cx="128588" cy="128588"/>
          </a:xfrm>
          <a:prstGeom prst="rect">
            <a:avLst/>
          </a:prstGeom>
        </p:spPr>
      </p:pic>
      <p:sp>
        <p:nvSpPr>
          <p:cNvPr id="15" name="Text 7"/>
          <p:cNvSpPr/>
          <p:nvPr/>
        </p:nvSpPr>
        <p:spPr>
          <a:xfrm>
            <a:off x="592931" y="2836069"/>
            <a:ext cx="2285023"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Blood group/component stratification </a:t>
            </a:r>
            <a:endParaRPr lang="en-US" sz="942" dirty="0"/>
          </a:p>
        </p:txBody>
      </p:sp>
      <p:pic>
        <p:nvPicPr>
          <p:cNvPr id="16" name="Image 6" descr="preencoded.png"/>
          <p:cNvPicPr>
            <a:picLocks noChangeAspect="1"/>
          </p:cNvPicPr>
          <p:nvPr/>
        </p:nvPicPr>
        <p:blipFill>
          <a:blip r:embed="rId9"/>
          <a:stretch>
            <a:fillRect/>
          </a:stretch>
        </p:blipFill>
        <p:spPr>
          <a:xfrm>
            <a:off x="285750" y="3464719"/>
            <a:ext cx="214313" cy="171450"/>
          </a:xfrm>
          <a:prstGeom prst="rect">
            <a:avLst/>
          </a:prstGeom>
        </p:spPr>
      </p:pic>
      <p:sp>
        <p:nvSpPr>
          <p:cNvPr id="17" name="Text 8"/>
          <p:cNvSpPr/>
          <p:nvPr/>
        </p:nvSpPr>
        <p:spPr>
          <a:xfrm>
            <a:off x="571500" y="3421856"/>
            <a:ext cx="2043531"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Donor Likelihood Model </a:t>
            </a:r>
            <a:endParaRPr lang="en-US" sz="1350" dirty="0"/>
          </a:p>
        </p:txBody>
      </p:sp>
      <p:sp>
        <p:nvSpPr>
          <p:cNvPr id="18" name="Text 9"/>
          <p:cNvSpPr/>
          <p:nvPr/>
        </p:nvSpPr>
        <p:spPr>
          <a:xfrm>
            <a:off x="285750" y="3786188"/>
            <a:ext cx="4179094" cy="385763"/>
          </a:xfrm>
          <a:prstGeom prst="rect">
            <a:avLst/>
          </a:prstGeom>
          <a:noFill/>
          <a:ln/>
        </p:spPr>
        <p:txBody>
          <a:bodyPr wrap="squar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Classification model that estimates donor availability and probability of donation based on historical patterns and contextual factors. </a:t>
            </a:r>
            <a:endParaRPr lang="en-US" sz="942" dirty="0"/>
          </a:p>
        </p:txBody>
      </p:sp>
      <p:sp>
        <p:nvSpPr>
          <p:cNvPr id="19" name="Shape 10"/>
          <p:cNvSpPr/>
          <p:nvPr/>
        </p:nvSpPr>
        <p:spPr>
          <a:xfrm>
            <a:off x="285750" y="4279106"/>
            <a:ext cx="4179094" cy="1271588"/>
          </a:xfrm>
          <a:prstGeom prst="rect">
            <a:avLst/>
          </a:prstGeom>
          <a:solidFill>
            <a:srgbClr val="F8F9FA"/>
          </a:solidFill>
          <a:ln/>
        </p:spPr>
      </p:sp>
      <p:pic>
        <p:nvPicPr>
          <p:cNvPr id="20" name="Image 7" descr="preencoded.png"/>
          <p:cNvPicPr>
            <a:picLocks noChangeAspect="1"/>
          </p:cNvPicPr>
          <p:nvPr/>
        </p:nvPicPr>
        <p:blipFill>
          <a:blip r:embed="rId10"/>
          <a:stretch>
            <a:fillRect/>
          </a:stretch>
        </p:blipFill>
        <p:spPr>
          <a:xfrm>
            <a:off x="392906" y="4418409"/>
            <a:ext cx="128588" cy="128588"/>
          </a:xfrm>
          <a:prstGeom prst="rect">
            <a:avLst/>
          </a:prstGeom>
        </p:spPr>
      </p:pic>
      <p:sp>
        <p:nvSpPr>
          <p:cNvPr id="21" name="Text 11"/>
          <p:cNvSpPr/>
          <p:nvPr/>
        </p:nvSpPr>
        <p:spPr>
          <a:xfrm>
            <a:off x="592931" y="4386263"/>
            <a:ext cx="1569951"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Donation recency analysis </a:t>
            </a:r>
            <a:endParaRPr lang="en-US" sz="942" dirty="0"/>
          </a:p>
        </p:txBody>
      </p:sp>
      <p:pic>
        <p:nvPicPr>
          <p:cNvPr id="22" name="Image 8" descr="preencoded.png"/>
          <p:cNvPicPr>
            <a:picLocks noChangeAspect="1"/>
          </p:cNvPicPr>
          <p:nvPr/>
        </p:nvPicPr>
        <p:blipFill>
          <a:blip r:embed="rId11"/>
          <a:stretch>
            <a:fillRect/>
          </a:stretch>
        </p:blipFill>
        <p:spPr>
          <a:xfrm>
            <a:off x="392906" y="4682728"/>
            <a:ext cx="96441" cy="128588"/>
          </a:xfrm>
          <a:prstGeom prst="rect">
            <a:avLst/>
          </a:prstGeom>
        </p:spPr>
      </p:pic>
      <p:sp>
        <p:nvSpPr>
          <p:cNvPr id="23" name="Text 12"/>
          <p:cNvSpPr/>
          <p:nvPr/>
        </p:nvSpPr>
        <p:spPr>
          <a:xfrm>
            <a:off x="560784" y="4650581"/>
            <a:ext cx="1888713"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Geographical proximity scoring </a:t>
            </a:r>
            <a:endParaRPr lang="en-US" sz="942" dirty="0"/>
          </a:p>
        </p:txBody>
      </p:sp>
      <p:pic>
        <p:nvPicPr>
          <p:cNvPr id="24" name="Image 9" descr="preencoded.png"/>
          <p:cNvPicPr>
            <a:picLocks noChangeAspect="1"/>
          </p:cNvPicPr>
          <p:nvPr/>
        </p:nvPicPr>
        <p:blipFill>
          <a:blip r:embed="rId12"/>
          <a:stretch>
            <a:fillRect/>
          </a:stretch>
        </p:blipFill>
        <p:spPr>
          <a:xfrm>
            <a:off x="392906" y="4947047"/>
            <a:ext cx="112514" cy="128588"/>
          </a:xfrm>
          <a:prstGeom prst="rect">
            <a:avLst/>
          </a:prstGeom>
        </p:spPr>
      </p:pic>
      <p:sp>
        <p:nvSpPr>
          <p:cNvPr id="25" name="Text 13"/>
          <p:cNvSpPr/>
          <p:nvPr/>
        </p:nvSpPr>
        <p:spPr>
          <a:xfrm>
            <a:off x="576858" y="4914900"/>
            <a:ext cx="1567886"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Eligibility window tracking </a:t>
            </a:r>
            <a:endParaRPr lang="en-US" sz="942" dirty="0"/>
          </a:p>
        </p:txBody>
      </p:sp>
      <p:pic>
        <p:nvPicPr>
          <p:cNvPr id="26" name="Image 10" descr="preencoded.png"/>
          <p:cNvPicPr>
            <a:picLocks noChangeAspect="1"/>
          </p:cNvPicPr>
          <p:nvPr/>
        </p:nvPicPr>
        <p:blipFill>
          <a:blip r:embed="rId13"/>
          <a:stretch>
            <a:fillRect/>
          </a:stretch>
        </p:blipFill>
        <p:spPr>
          <a:xfrm>
            <a:off x="392906" y="5211366"/>
            <a:ext cx="112514" cy="128588"/>
          </a:xfrm>
          <a:prstGeom prst="rect">
            <a:avLst/>
          </a:prstGeom>
        </p:spPr>
      </p:pic>
      <p:sp>
        <p:nvSpPr>
          <p:cNvPr id="27" name="Text 14"/>
          <p:cNvSpPr/>
          <p:nvPr/>
        </p:nvSpPr>
        <p:spPr>
          <a:xfrm>
            <a:off x="576858" y="5179219"/>
            <a:ext cx="165235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Response rate optimization </a:t>
            </a:r>
            <a:endParaRPr lang="en-US" sz="942" dirty="0"/>
          </a:p>
        </p:txBody>
      </p:sp>
      <p:pic>
        <p:nvPicPr>
          <p:cNvPr id="28" name="Image 11" descr="preencoded.png"/>
          <p:cNvPicPr>
            <a:picLocks noChangeAspect="1"/>
          </p:cNvPicPr>
          <p:nvPr/>
        </p:nvPicPr>
        <p:blipFill>
          <a:blip r:embed="rId14"/>
          <a:stretch>
            <a:fillRect/>
          </a:stretch>
        </p:blipFill>
        <p:spPr>
          <a:xfrm>
            <a:off x="4679156" y="1539478"/>
            <a:ext cx="4179094" cy="3571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886450"/>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lgn="ctr">
              <a:buNone/>
            </a:pPr>
            <a:r>
              <a:rPr lang="en-US" sz="2025" b="1" dirty="0">
                <a:solidFill>
                  <a:srgbClr val="0077B6"/>
                </a:solidFill>
                <a:latin typeface="Noto Sans" pitchFamily="34" charset="0"/>
                <a:ea typeface="Noto Sans" pitchFamily="34" charset="-122"/>
                <a:cs typeface="Noto Sans" pitchFamily="34" charset="-120"/>
              </a:rPr>
              <a:t>Testing &amp; Performance Evaluation</a:t>
            </a:r>
            <a:endParaRPr lang="en-US" sz="2025" dirty="0"/>
          </a:p>
        </p:txBody>
      </p:sp>
      <p:pic>
        <p:nvPicPr>
          <p:cNvPr id="4" name="Image 1" descr="preencoded.png"/>
          <p:cNvPicPr>
            <a:picLocks noChangeAspect="1"/>
          </p:cNvPicPr>
          <p:nvPr/>
        </p:nvPicPr>
        <p:blipFill>
          <a:blip r:embed="rId4"/>
          <a:stretch>
            <a:fillRect/>
          </a:stretch>
        </p:blipFill>
        <p:spPr>
          <a:xfrm>
            <a:off x="285750" y="928688"/>
            <a:ext cx="171450" cy="171450"/>
          </a:xfrm>
          <a:prstGeom prst="rect">
            <a:avLst/>
          </a:prstGeom>
        </p:spPr>
      </p:pic>
      <p:sp>
        <p:nvSpPr>
          <p:cNvPr id="5" name="Text 1"/>
          <p:cNvSpPr/>
          <p:nvPr/>
        </p:nvSpPr>
        <p:spPr>
          <a:xfrm>
            <a:off x="528638" y="885825"/>
            <a:ext cx="1942877"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Testing Methodologies </a:t>
            </a:r>
            <a:endParaRPr lang="en-US" sz="1350" dirty="0"/>
          </a:p>
        </p:txBody>
      </p:sp>
      <p:sp>
        <p:nvSpPr>
          <p:cNvPr id="6" name="Shape 2"/>
          <p:cNvSpPr/>
          <p:nvPr/>
        </p:nvSpPr>
        <p:spPr>
          <a:xfrm>
            <a:off x="285750" y="1250156"/>
            <a:ext cx="1142749" cy="335756"/>
          </a:xfrm>
          <a:prstGeom prst="rect">
            <a:avLst/>
          </a:prstGeom>
          <a:solidFill>
            <a:srgbClr val="F8F9FA"/>
          </a:solidFill>
          <a:ln/>
        </p:spPr>
      </p:sp>
      <p:sp>
        <p:nvSpPr>
          <p:cNvPr id="7" name="Shape 3"/>
          <p:cNvSpPr/>
          <p:nvPr/>
        </p:nvSpPr>
        <p:spPr>
          <a:xfrm>
            <a:off x="285750" y="1250156"/>
            <a:ext cx="21431" cy="335756"/>
          </a:xfrm>
          <a:prstGeom prst="rect">
            <a:avLst/>
          </a:prstGeom>
          <a:solidFill>
            <a:srgbClr val="00B4D8"/>
          </a:solidFill>
          <a:ln/>
        </p:spPr>
      </p:sp>
      <p:pic>
        <p:nvPicPr>
          <p:cNvPr id="8" name="Image 2" descr="preencoded.png"/>
          <p:cNvPicPr>
            <a:picLocks noChangeAspect="1"/>
          </p:cNvPicPr>
          <p:nvPr/>
        </p:nvPicPr>
        <p:blipFill>
          <a:blip r:embed="rId5"/>
          <a:stretch>
            <a:fillRect/>
          </a:stretch>
        </p:blipFill>
        <p:spPr>
          <a:xfrm>
            <a:off x="392906" y="1353741"/>
            <a:ext cx="128588" cy="128588"/>
          </a:xfrm>
          <a:prstGeom prst="rect">
            <a:avLst/>
          </a:prstGeom>
        </p:spPr>
      </p:pic>
      <p:sp>
        <p:nvSpPr>
          <p:cNvPr id="9" name="Text 4"/>
          <p:cNvSpPr/>
          <p:nvPr/>
        </p:nvSpPr>
        <p:spPr>
          <a:xfrm>
            <a:off x="578644" y="1321594"/>
            <a:ext cx="721268"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Unit Testing </a:t>
            </a:r>
            <a:endParaRPr lang="en-US" sz="942" dirty="0"/>
          </a:p>
        </p:txBody>
      </p:sp>
      <p:sp>
        <p:nvSpPr>
          <p:cNvPr id="10" name="Shape 5"/>
          <p:cNvSpPr/>
          <p:nvPr/>
        </p:nvSpPr>
        <p:spPr>
          <a:xfrm>
            <a:off x="1478505" y="1250156"/>
            <a:ext cx="1586359" cy="335756"/>
          </a:xfrm>
          <a:prstGeom prst="rect">
            <a:avLst/>
          </a:prstGeom>
          <a:solidFill>
            <a:srgbClr val="F8F9FA"/>
          </a:solidFill>
          <a:ln/>
        </p:spPr>
      </p:sp>
      <p:sp>
        <p:nvSpPr>
          <p:cNvPr id="11" name="Shape 6"/>
          <p:cNvSpPr/>
          <p:nvPr/>
        </p:nvSpPr>
        <p:spPr>
          <a:xfrm>
            <a:off x="1478505" y="1250156"/>
            <a:ext cx="21431" cy="335756"/>
          </a:xfrm>
          <a:prstGeom prst="rect">
            <a:avLst/>
          </a:prstGeom>
          <a:solidFill>
            <a:srgbClr val="00B4D8"/>
          </a:solidFill>
          <a:ln/>
        </p:spPr>
      </p:sp>
      <p:pic>
        <p:nvPicPr>
          <p:cNvPr id="12" name="Image 3" descr="preencoded.png"/>
          <p:cNvPicPr>
            <a:picLocks noChangeAspect="1"/>
          </p:cNvPicPr>
          <p:nvPr/>
        </p:nvPicPr>
        <p:blipFill>
          <a:blip r:embed="rId6"/>
          <a:stretch>
            <a:fillRect/>
          </a:stretch>
        </p:blipFill>
        <p:spPr>
          <a:xfrm>
            <a:off x="1585661" y="1353741"/>
            <a:ext cx="144661" cy="128588"/>
          </a:xfrm>
          <a:prstGeom prst="rect">
            <a:avLst/>
          </a:prstGeom>
        </p:spPr>
      </p:pic>
      <p:sp>
        <p:nvSpPr>
          <p:cNvPr id="13" name="Text 7"/>
          <p:cNvSpPr/>
          <p:nvPr/>
        </p:nvSpPr>
        <p:spPr>
          <a:xfrm>
            <a:off x="1787472" y="1321594"/>
            <a:ext cx="1148804"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Integration Testing </a:t>
            </a:r>
            <a:endParaRPr lang="en-US" sz="942" dirty="0"/>
          </a:p>
        </p:txBody>
      </p:sp>
      <p:sp>
        <p:nvSpPr>
          <p:cNvPr id="14" name="Shape 8"/>
          <p:cNvSpPr/>
          <p:nvPr/>
        </p:nvSpPr>
        <p:spPr>
          <a:xfrm>
            <a:off x="285750" y="1657350"/>
            <a:ext cx="1342690" cy="335756"/>
          </a:xfrm>
          <a:prstGeom prst="rect">
            <a:avLst/>
          </a:prstGeom>
          <a:solidFill>
            <a:srgbClr val="F8F9FA"/>
          </a:solidFill>
          <a:ln/>
        </p:spPr>
      </p:sp>
      <p:sp>
        <p:nvSpPr>
          <p:cNvPr id="15" name="Shape 9"/>
          <p:cNvSpPr/>
          <p:nvPr/>
        </p:nvSpPr>
        <p:spPr>
          <a:xfrm>
            <a:off x="285750" y="1657350"/>
            <a:ext cx="21431" cy="335756"/>
          </a:xfrm>
          <a:prstGeom prst="rect">
            <a:avLst/>
          </a:prstGeom>
          <a:solidFill>
            <a:srgbClr val="00B4D8"/>
          </a:solidFill>
          <a:ln/>
        </p:spPr>
      </p:sp>
      <p:pic>
        <p:nvPicPr>
          <p:cNvPr id="16" name="Image 4" descr="preencoded.png"/>
          <p:cNvPicPr>
            <a:picLocks noChangeAspect="1"/>
          </p:cNvPicPr>
          <p:nvPr/>
        </p:nvPicPr>
        <p:blipFill>
          <a:blip r:embed="rId7"/>
          <a:stretch>
            <a:fillRect/>
          </a:stretch>
        </p:blipFill>
        <p:spPr>
          <a:xfrm>
            <a:off x="392906" y="1760934"/>
            <a:ext cx="144661" cy="128588"/>
          </a:xfrm>
          <a:prstGeom prst="rect">
            <a:avLst/>
          </a:prstGeom>
        </p:spPr>
      </p:pic>
      <p:sp>
        <p:nvSpPr>
          <p:cNvPr id="17" name="Text 10"/>
          <p:cNvSpPr/>
          <p:nvPr/>
        </p:nvSpPr>
        <p:spPr>
          <a:xfrm>
            <a:off x="594717" y="1728788"/>
            <a:ext cx="90513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System Testing </a:t>
            </a:r>
            <a:endParaRPr lang="en-US" sz="942" dirty="0"/>
          </a:p>
        </p:txBody>
      </p:sp>
      <p:sp>
        <p:nvSpPr>
          <p:cNvPr id="18" name="Shape 11"/>
          <p:cNvSpPr/>
          <p:nvPr/>
        </p:nvSpPr>
        <p:spPr>
          <a:xfrm>
            <a:off x="1678446" y="1657350"/>
            <a:ext cx="1690390" cy="335756"/>
          </a:xfrm>
          <a:prstGeom prst="rect">
            <a:avLst/>
          </a:prstGeom>
          <a:solidFill>
            <a:srgbClr val="F8F9FA"/>
          </a:solidFill>
          <a:ln/>
        </p:spPr>
      </p:sp>
      <p:sp>
        <p:nvSpPr>
          <p:cNvPr id="19" name="Shape 12"/>
          <p:cNvSpPr/>
          <p:nvPr/>
        </p:nvSpPr>
        <p:spPr>
          <a:xfrm>
            <a:off x="1678446" y="1657350"/>
            <a:ext cx="21431" cy="335756"/>
          </a:xfrm>
          <a:prstGeom prst="rect">
            <a:avLst/>
          </a:prstGeom>
          <a:solidFill>
            <a:srgbClr val="00B4D8"/>
          </a:solidFill>
          <a:ln/>
        </p:spPr>
      </p:sp>
      <p:pic>
        <p:nvPicPr>
          <p:cNvPr id="20" name="Image 5" descr="preencoded.png"/>
          <p:cNvPicPr>
            <a:picLocks noChangeAspect="1"/>
          </p:cNvPicPr>
          <p:nvPr/>
        </p:nvPicPr>
        <p:blipFill>
          <a:blip r:embed="rId8"/>
          <a:stretch>
            <a:fillRect/>
          </a:stretch>
        </p:blipFill>
        <p:spPr>
          <a:xfrm>
            <a:off x="1785603" y="1760934"/>
            <a:ext cx="144661" cy="128588"/>
          </a:xfrm>
          <a:prstGeom prst="rect">
            <a:avLst/>
          </a:prstGeom>
        </p:spPr>
      </p:pic>
      <p:sp>
        <p:nvSpPr>
          <p:cNvPr id="21" name="Text 13"/>
          <p:cNvSpPr/>
          <p:nvPr/>
        </p:nvSpPr>
        <p:spPr>
          <a:xfrm>
            <a:off x="1987414" y="1728788"/>
            <a:ext cx="125283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Performance Testing </a:t>
            </a:r>
            <a:endParaRPr lang="en-US" sz="942" dirty="0"/>
          </a:p>
        </p:txBody>
      </p:sp>
      <p:sp>
        <p:nvSpPr>
          <p:cNvPr id="22" name="Shape 14"/>
          <p:cNvSpPr/>
          <p:nvPr/>
        </p:nvSpPr>
        <p:spPr>
          <a:xfrm>
            <a:off x="285750" y="2064544"/>
            <a:ext cx="1372270" cy="335756"/>
          </a:xfrm>
          <a:prstGeom prst="rect">
            <a:avLst/>
          </a:prstGeom>
          <a:solidFill>
            <a:srgbClr val="F8F9FA"/>
          </a:solidFill>
          <a:ln/>
        </p:spPr>
      </p:sp>
      <p:sp>
        <p:nvSpPr>
          <p:cNvPr id="23" name="Shape 15"/>
          <p:cNvSpPr/>
          <p:nvPr/>
        </p:nvSpPr>
        <p:spPr>
          <a:xfrm>
            <a:off x="285750" y="2064544"/>
            <a:ext cx="21431" cy="335756"/>
          </a:xfrm>
          <a:prstGeom prst="rect">
            <a:avLst/>
          </a:prstGeom>
          <a:solidFill>
            <a:srgbClr val="00B4D8"/>
          </a:solidFill>
          <a:ln/>
        </p:spPr>
      </p:sp>
      <p:pic>
        <p:nvPicPr>
          <p:cNvPr id="24" name="Image 6" descr="preencoded.png"/>
          <p:cNvPicPr>
            <a:picLocks noChangeAspect="1"/>
          </p:cNvPicPr>
          <p:nvPr/>
        </p:nvPicPr>
        <p:blipFill>
          <a:blip r:embed="rId9"/>
          <a:stretch>
            <a:fillRect/>
          </a:stretch>
        </p:blipFill>
        <p:spPr>
          <a:xfrm>
            <a:off x="392906" y="2168128"/>
            <a:ext cx="128588" cy="128588"/>
          </a:xfrm>
          <a:prstGeom prst="rect">
            <a:avLst/>
          </a:prstGeom>
        </p:spPr>
      </p:pic>
      <p:sp>
        <p:nvSpPr>
          <p:cNvPr id="25" name="Text 16"/>
          <p:cNvSpPr/>
          <p:nvPr/>
        </p:nvSpPr>
        <p:spPr>
          <a:xfrm>
            <a:off x="578644" y="2135981"/>
            <a:ext cx="950788"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Security Testing </a:t>
            </a:r>
            <a:endParaRPr lang="en-US" sz="942" dirty="0"/>
          </a:p>
        </p:txBody>
      </p:sp>
      <p:sp>
        <p:nvSpPr>
          <p:cNvPr id="26" name="Shape 17"/>
          <p:cNvSpPr/>
          <p:nvPr/>
        </p:nvSpPr>
        <p:spPr>
          <a:xfrm>
            <a:off x="1708026" y="2064544"/>
            <a:ext cx="1925966" cy="335756"/>
          </a:xfrm>
          <a:prstGeom prst="rect">
            <a:avLst/>
          </a:prstGeom>
          <a:solidFill>
            <a:srgbClr val="F8F9FA"/>
          </a:solidFill>
          <a:ln/>
        </p:spPr>
      </p:sp>
      <p:sp>
        <p:nvSpPr>
          <p:cNvPr id="27" name="Shape 18"/>
          <p:cNvSpPr/>
          <p:nvPr/>
        </p:nvSpPr>
        <p:spPr>
          <a:xfrm>
            <a:off x="1708026" y="2064544"/>
            <a:ext cx="21431" cy="335756"/>
          </a:xfrm>
          <a:prstGeom prst="rect">
            <a:avLst/>
          </a:prstGeom>
          <a:solidFill>
            <a:srgbClr val="00B4D8"/>
          </a:solidFill>
          <a:ln/>
        </p:spPr>
      </p:sp>
      <p:pic>
        <p:nvPicPr>
          <p:cNvPr id="28" name="Image 7" descr="preencoded.png"/>
          <p:cNvPicPr>
            <a:picLocks noChangeAspect="1"/>
          </p:cNvPicPr>
          <p:nvPr/>
        </p:nvPicPr>
        <p:blipFill>
          <a:blip r:embed="rId10"/>
          <a:stretch>
            <a:fillRect/>
          </a:stretch>
        </p:blipFill>
        <p:spPr>
          <a:xfrm>
            <a:off x="1815182" y="2168128"/>
            <a:ext cx="160734" cy="128588"/>
          </a:xfrm>
          <a:prstGeom prst="rect">
            <a:avLst/>
          </a:prstGeom>
        </p:spPr>
      </p:pic>
      <p:sp>
        <p:nvSpPr>
          <p:cNvPr id="29" name="Text 19"/>
          <p:cNvSpPr/>
          <p:nvPr/>
        </p:nvSpPr>
        <p:spPr>
          <a:xfrm>
            <a:off x="2033067" y="2135981"/>
            <a:ext cx="1472338"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User Acceptance Testing </a:t>
            </a:r>
            <a:endParaRPr lang="en-US" sz="942" dirty="0"/>
          </a:p>
        </p:txBody>
      </p:sp>
      <p:pic>
        <p:nvPicPr>
          <p:cNvPr id="30" name="Image 8" descr="preencoded.png"/>
          <p:cNvPicPr>
            <a:picLocks noChangeAspect="1"/>
          </p:cNvPicPr>
          <p:nvPr/>
        </p:nvPicPr>
        <p:blipFill>
          <a:blip r:embed="rId11"/>
          <a:stretch>
            <a:fillRect/>
          </a:stretch>
        </p:blipFill>
        <p:spPr>
          <a:xfrm>
            <a:off x="285750" y="2657475"/>
            <a:ext cx="171450" cy="171450"/>
          </a:xfrm>
          <a:prstGeom prst="rect">
            <a:avLst/>
          </a:prstGeom>
        </p:spPr>
      </p:pic>
      <p:sp>
        <p:nvSpPr>
          <p:cNvPr id="31" name="Text 20"/>
          <p:cNvSpPr/>
          <p:nvPr/>
        </p:nvSpPr>
        <p:spPr>
          <a:xfrm>
            <a:off x="528638" y="2614613"/>
            <a:ext cx="2674302"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ML Model Performance Metrics </a:t>
            </a:r>
            <a:endParaRPr lang="en-US" sz="1350" dirty="0"/>
          </a:p>
        </p:txBody>
      </p:sp>
      <p:pic>
        <p:nvPicPr>
          <p:cNvPr id="32" name="Image 9" descr="preencoded.png"/>
          <p:cNvPicPr>
            <a:picLocks noChangeAspect="1"/>
          </p:cNvPicPr>
          <p:nvPr/>
        </p:nvPicPr>
        <p:blipFill>
          <a:blip r:embed="rId12"/>
          <a:stretch>
            <a:fillRect/>
          </a:stretch>
        </p:blipFill>
        <p:spPr>
          <a:xfrm>
            <a:off x="285750" y="3011091"/>
            <a:ext cx="128588" cy="128588"/>
          </a:xfrm>
          <a:prstGeom prst="rect">
            <a:avLst/>
          </a:prstGeom>
        </p:spPr>
      </p:pic>
      <p:sp>
        <p:nvSpPr>
          <p:cNvPr id="33" name="Text 21"/>
          <p:cNvSpPr/>
          <p:nvPr/>
        </p:nvSpPr>
        <p:spPr>
          <a:xfrm>
            <a:off x="485775" y="2978944"/>
            <a:ext cx="3017704"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Mean Absolute Error (MAE) for demand prediction </a:t>
            </a:r>
            <a:endParaRPr lang="en-US" sz="942" dirty="0"/>
          </a:p>
        </p:txBody>
      </p:sp>
      <p:pic>
        <p:nvPicPr>
          <p:cNvPr id="34" name="Image 10" descr="preencoded.png"/>
          <p:cNvPicPr>
            <a:picLocks noChangeAspect="1"/>
          </p:cNvPicPr>
          <p:nvPr/>
        </p:nvPicPr>
        <p:blipFill>
          <a:blip r:embed="rId13"/>
          <a:stretch>
            <a:fillRect/>
          </a:stretch>
        </p:blipFill>
        <p:spPr>
          <a:xfrm>
            <a:off x="285750" y="3275409"/>
            <a:ext cx="128588" cy="128588"/>
          </a:xfrm>
          <a:prstGeom prst="rect">
            <a:avLst/>
          </a:prstGeom>
        </p:spPr>
      </p:pic>
      <p:sp>
        <p:nvSpPr>
          <p:cNvPr id="35" name="Text 22"/>
          <p:cNvSpPr/>
          <p:nvPr/>
        </p:nvSpPr>
        <p:spPr>
          <a:xfrm>
            <a:off x="485775" y="3243263"/>
            <a:ext cx="3269214"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Root Mean Squared Error (RMSE) for forecast accuracy </a:t>
            </a:r>
            <a:endParaRPr lang="en-US" sz="942" dirty="0"/>
          </a:p>
        </p:txBody>
      </p:sp>
      <p:pic>
        <p:nvPicPr>
          <p:cNvPr id="36" name="Image 11" descr="preencoded.png"/>
          <p:cNvPicPr>
            <a:picLocks noChangeAspect="1"/>
          </p:cNvPicPr>
          <p:nvPr/>
        </p:nvPicPr>
        <p:blipFill>
          <a:blip r:embed="rId14"/>
          <a:stretch>
            <a:fillRect/>
          </a:stretch>
        </p:blipFill>
        <p:spPr>
          <a:xfrm>
            <a:off x="285750" y="3539728"/>
            <a:ext cx="128588" cy="128588"/>
          </a:xfrm>
          <a:prstGeom prst="rect">
            <a:avLst/>
          </a:prstGeom>
        </p:spPr>
      </p:pic>
      <p:sp>
        <p:nvSpPr>
          <p:cNvPr id="37" name="Text 23"/>
          <p:cNvSpPr/>
          <p:nvPr/>
        </p:nvSpPr>
        <p:spPr>
          <a:xfrm>
            <a:off x="485775" y="3507581"/>
            <a:ext cx="2595302"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Precision/Recall for donor likelihood model </a:t>
            </a:r>
            <a:endParaRPr lang="en-US" sz="942" dirty="0"/>
          </a:p>
        </p:txBody>
      </p:sp>
      <p:pic>
        <p:nvPicPr>
          <p:cNvPr id="38" name="Image 12" descr="preencoded.png"/>
          <p:cNvPicPr>
            <a:picLocks noChangeAspect="1"/>
          </p:cNvPicPr>
          <p:nvPr/>
        </p:nvPicPr>
        <p:blipFill>
          <a:blip r:embed="rId15"/>
          <a:stretch>
            <a:fillRect/>
          </a:stretch>
        </p:blipFill>
        <p:spPr>
          <a:xfrm>
            <a:off x="285750" y="3804047"/>
            <a:ext cx="160734" cy="128588"/>
          </a:xfrm>
          <a:prstGeom prst="rect">
            <a:avLst/>
          </a:prstGeom>
        </p:spPr>
      </p:pic>
      <p:sp>
        <p:nvSpPr>
          <p:cNvPr id="39" name="Text 24"/>
          <p:cNvSpPr/>
          <p:nvPr/>
        </p:nvSpPr>
        <p:spPr>
          <a:xfrm>
            <a:off x="517922" y="3771900"/>
            <a:ext cx="2930528"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F1-Score for balanced classification performance </a:t>
            </a:r>
            <a:endParaRPr lang="en-US" sz="942" dirty="0"/>
          </a:p>
        </p:txBody>
      </p:sp>
      <p:pic>
        <p:nvPicPr>
          <p:cNvPr id="40" name="Image 13" descr="preencoded.png"/>
          <p:cNvPicPr>
            <a:picLocks noChangeAspect="1"/>
          </p:cNvPicPr>
          <p:nvPr/>
        </p:nvPicPr>
        <p:blipFill>
          <a:blip r:embed="rId16"/>
          <a:stretch>
            <a:fillRect/>
          </a:stretch>
        </p:blipFill>
        <p:spPr>
          <a:xfrm>
            <a:off x="285750" y="4150519"/>
            <a:ext cx="171450" cy="171450"/>
          </a:xfrm>
          <a:prstGeom prst="rect">
            <a:avLst/>
          </a:prstGeom>
        </p:spPr>
      </p:pic>
      <p:sp>
        <p:nvSpPr>
          <p:cNvPr id="41" name="Text 25"/>
          <p:cNvSpPr/>
          <p:nvPr/>
        </p:nvSpPr>
        <p:spPr>
          <a:xfrm>
            <a:off x="528638" y="4107656"/>
            <a:ext cx="1711096"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Operational Metrics </a:t>
            </a:r>
            <a:endParaRPr lang="en-US" sz="1350" dirty="0"/>
          </a:p>
        </p:txBody>
      </p:sp>
      <p:pic>
        <p:nvPicPr>
          <p:cNvPr id="42" name="Image 14" descr="preencoded.png"/>
          <p:cNvPicPr>
            <a:picLocks noChangeAspect="1"/>
          </p:cNvPicPr>
          <p:nvPr/>
        </p:nvPicPr>
        <p:blipFill>
          <a:blip r:embed="rId17"/>
          <a:stretch>
            <a:fillRect/>
          </a:stretch>
        </p:blipFill>
        <p:spPr>
          <a:xfrm>
            <a:off x="285750" y="4504134"/>
            <a:ext cx="96441" cy="128588"/>
          </a:xfrm>
          <a:prstGeom prst="rect">
            <a:avLst/>
          </a:prstGeom>
        </p:spPr>
      </p:pic>
      <p:sp>
        <p:nvSpPr>
          <p:cNvPr id="43" name="Text 26"/>
          <p:cNvSpPr/>
          <p:nvPr/>
        </p:nvSpPr>
        <p:spPr>
          <a:xfrm>
            <a:off x="453628" y="4471988"/>
            <a:ext cx="2260076"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Blood shortage reduction percentage </a:t>
            </a:r>
            <a:endParaRPr lang="en-US" sz="942" dirty="0"/>
          </a:p>
        </p:txBody>
      </p:sp>
      <p:pic>
        <p:nvPicPr>
          <p:cNvPr id="44" name="Image 15" descr="preencoded.png"/>
          <p:cNvPicPr>
            <a:picLocks noChangeAspect="1"/>
          </p:cNvPicPr>
          <p:nvPr/>
        </p:nvPicPr>
        <p:blipFill>
          <a:blip r:embed="rId18"/>
          <a:stretch>
            <a:fillRect/>
          </a:stretch>
        </p:blipFill>
        <p:spPr>
          <a:xfrm>
            <a:off x="285750" y="4768453"/>
            <a:ext cx="112514" cy="128588"/>
          </a:xfrm>
          <a:prstGeom prst="rect">
            <a:avLst/>
          </a:prstGeom>
        </p:spPr>
      </p:pic>
      <p:sp>
        <p:nvSpPr>
          <p:cNvPr id="45" name="Text 27"/>
          <p:cNvSpPr/>
          <p:nvPr/>
        </p:nvSpPr>
        <p:spPr>
          <a:xfrm>
            <a:off x="469702" y="4736306"/>
            <a:ext cx="2280140"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Wastage reduction from expired units </a:t>
            </a:r>
            <a:endParaRPr lang="en-US" sz="942" dirty="0"/>
          </a:p>
        </p:txBody>
      </p:sp>
      <p:pic>
        <p:nvPicPr>
          <p:cNvPr id="46" name="Image 16" descr="preencoded.png"/>
          <p:cNvPicPr>
            <a:picLocks noChangeAspect="1"/>
          </p:cNvPicPr>
          <p:nvPr/>
        </p:nvPicPr>
        <p:blipFill>
          <a:blip r:embed="rId19"/>
          <a:stretch>
            <a:fillRect/>
          </a:stretch>
        </p:blipFill>
        <p:spPr>
          <a:xfrm>
            <a:off x="285750" y="5032772"/>
            <a:ext cx="160734" cy="128588"/>
          </a:xfrm>
          <a:prstGeom prst="rect">
            <a:avLst/>
          </a:prstGeom>
        </p:spPr>
      </p:pic>
      <p:sp>
        <p:nvSpPr>
          <p:cNvPr id="47" name="Text 28"/>
          <p:cNvSpPr/>
          <p:nvPr/>
        </p:nvSpPr>
        <p:spPr>
          <a:xfrm>
            <a:off x="517922" y="5000625"/>
            <a:ext cx="2312147"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Donor engagement rate improvement </a:t>
            </a:r>
            <a:endParaRPr lang="en-US" sz="942" dirty="0"/>
          </a:p>
        </p:txBody>
      </p:sp>
      <p:pic>
        <p:nvPicPr>
          <p:cNvPr id="48" name="Image 17" descr="preencoded.png"/>
          <p:cNvPicPr>
            <a:picLocks noChangeAspect="1"/>
          </p:cNvPicPr>
          <p:nvPr/>
        </p:nvPicPr>
        <p:blipFill>
          <a:blip r:embed="rId20"/>
          <a:stretch>
            <a:fillRect/>
          </a:stretch>
        </p:blipFill>
        <p:spPr>
          <a:xfrm>
            <a:off x="285750" y="5297091"/>
            <a:ext cx="128588" cy="128588"/>
          </a:xfrm>
          <a:prstGeom prst="rect">
            <a:avLst/>
          </a:prstGeom>
        </p:spPr>
      </p:pic>
      <p:sp>
        <p:nvSpPr>
          <p:cNvPr id="49" name="Text 29"/>
          <p:cNvSpPr/>
          <p:nvPr/>
        </p:nvSpPr>
        <p:spPr>
          <a:xfrm>
            <a:off x="485775" y="5264944"/>
            <a:ext cx="172669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Time to fulfill blood requests </a:t>
            </a:r>
            <a:endParaRPr lang="en-US" sz="942" dirty="0"/>
          </a:p>
        </p:txBody>
      </p:sp>
      <p:sp>
        <p:nvSpPr>
          <p:cNvPr id="50" name="Text 30"/>
          <p:cNvSpPr/>
          <p:nvPr/>
        </p:nvSpPr>
        <p:spPr>
          <a:xfrm>
            <a:off x="6194273" y="1653778"/>
            <a:ext cx="1148860" cy="214313"/>
          </a:xfrm>
          <a:prstGeom prst="rect">
            <a:avLst/>
          </a:prstGeom>
          <a:noFill/>
          <a:ln/>
        </p:spPr>
        <p:txBody>
          <a:bodyPr wrap="none" lIns="0" tIns="0" rIns="0" bIns="0" rtlCol="0" anchor="ctr">
            <a:spAutoFit/>
          </a:bodyPr>
          <a:lstStyle/>
          <a:p>
            <a:pPr marL="0" indent="0" algn="ctr">
              <a:buNone/>
            </a:pPr>
            <a:r>
              <a:rPr lang="en-US" sz="1046" b="1" dirty="0">
                <a:solidFill>
                  <a:srgbClr val="0077B6"/>
                </a:solidFill>
                <a:latin typeface="Noto Sans" pitchFamily="34" charset="0"/>
                <a:ea typeface="Noto Sans" pitchFamily="34" charset="-122"/>
                <a:cs typeface="Noto Sans" pitchFamily="34" charset="-120"/>
              </a:rPr>
              <a:t>Testing Pyramid</a:t>
            </a:r>
            <a:endParaRPr lang="en-US" sz="1046" dirty="0"/>
          </a:p>
        </p:txBody>
      </p:sp>
      <p:pic>
        <p:nvPicPr>
          <p:cNvPr id="51" name="Image 18" descr="preencoded.png"/>
          <p:cNvPicPr>
            <a:picLocks noChangeAspect="1"/>
          </p:cNvPicPr>
          <p:nvPr/>
        </p:nvPicPr>
        <p:blipFill>
          <a:blip r:embed="rId21"/>
          <a:stretch>
            <a:fillRect/>
          </a:stretch>
        </p:blipFill>
        <p:spPr>
          <a:xfrm>
            <a:off x="4679156" y="1975247"/>
            <a:ext cx="4179094" cy="20859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36406"/>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lgn="ctr">
              <a:buNone/>
            </a:pPr>
            <a:r>
              <a:rPr lang="en-US" sz="2025" b="1" dirty="0">
                <a:solidFill>
                  <a:srgbClr val="0077B6"/>
                </a:solidFill>
                <a:latin typeface="Noto Sans" pitchFamily="34" charset="0"/>
                <a:ea typeface="Noto Sans" pitchFamily="34" charset="-122"/>
                <a:cs typeface="Noto Sans" pitchFamily="34" charset="-120"/>
              </a:rPr>
              <a:t>Implementation Plan</a:t>
            </a:r>
            <a:endParaRPr lang="en-US" sz="2025" dirty="0"/>
          </a:p>
        </p:txBody>
      </p:sp>
      <p:pic>
        <p:nvPicPr>
          <p:cNvPr id="4" name="Image 1" descr="preencoded.png"/>
          <p:cNvPicPr>
            <a:picLocks noChangeAspect="1"/>
          </p:cNvPicPr>
          <p:nvPr/>
        </p:nvPicPr>
        <p:blipFill>
          <a:blip r:embed="rId4"/>
          <a:stretch>
            <a:fillRect/>
          </a:stretch>
        </p:blipFill>
        <p:spPr>
          <a:xfrm>
            <a:off x="1389752" y="632222"/>
            <a:ext cx="6150183" cy="2561034"/>
          </a:xfrm>
          <a:prstGeom prst="rect">
            <a:avLst/>
          </a:prstGeom>
        </p:spPr>
      </p:pic>
      <p:pic>
        <p:nvPicPr>
          <p:cNvPr id="5" name="Image 2" descr="preencoded.png"/>
          <p:cNvPicPr>
            <a:picLocks noChangeAspect="1"/>
          </p:cNvPicPr>
          <p:nvPr/>
        </p:nvPicPr>
        <p:blipFill>
          <a:blip r:embed="rId5"/>
          <a:stretch>
            <a:fillRect/>
          </a:stretch>
        </p:blipFill>
        <p:spPr>
          <a:xfrm>
            <a:off x="392906" y="3500438"/>
            <a:ext cx="214313" cy="171450"/>
          </a:xfrm>
          <a:prstGeom prst="rect">
            <a:avLst/>
          </a:prstGeom>
        </p:spPr>
      </p:pic>
      <p:sp>
        <p:nvSpPr>
          <p:cNvPr id="6" name="Text 1"/>
          <p:cNvSpPr/>
          <p:nvPr/>
        </p:nvSpPr>
        <p:spPr>
          <a:xfrm>
            <a:off x="678656" y="3457575"/>
            <a:ext cx="1315371"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Team Structure </a:t>
            </a:r>
            <a:endParaRPr lang="en-US" sz="1350" dirty="0"/>
          </a:p>
        </p:txBody>
      </p:sp>
      <p:sp>
        <p:nvSpPr>
          <p:cNvPr id="7" name="Shape 2"/>
          <p:cNvSpPr/>
          <p:nvPr/>
        </p:nvSpPr>
        <p:spPr>
          <a:xfrm>
            <a:off x="392906" y="3786188"/>
            <a:ext cx="4071938" cy="1464469"/>
          </a:xfrm>
          <a:prstGeom prst="rect">
            <a:avLst/>
          </a:prstGeom>
          <a:solidFill>
            <a:srgbClr val="F8F9FA"/>
          </a:solidFill>
          <a:ln/>
        </p:spPr>
      </p:sp>
      <p:pic>
        <p:nvPicPr>
          <p:cNvPr id="8" name="Image 3" descr="preencoded.png"/>
          <p:cNvPicPr>
            <a:picLocks noChangeAspect="1"/>
          </p:cNvPicPr>
          <p:nvPr/>
        </p:nvPicPr>
        <p:blipFill>
          <a:blip r:embed="rId6"/>
          <a:stretch>
            <a:fillRect/>
          </a:stretch>
        </p:blipFill>
        <p:spPr>
          <a:xfrm>
            <a:off x="500063" y="3925491"/>
            <a:ext cx="112514" cy="128588"/>
          </a:xfrm>
          <a:prstGeom prst="rect">
            <a:avLst/>
          </a:prstGeom>
        </p:spPr>
      </p:pic>
      <p:sp>
        <p:nvSpPr>
          <p:cNvPr id="9" name="Text 3"/>
          <p:cNvSpPr/>
          <p:nvPr/>
        </p:nvSpPr>
        <p:spPr>
          <a:xfrm>
            <a:off x="684014" y="3893344"/>
            <a:ext cx="1182625"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Project Manager (1) </a:t>
            </a:r>
            <a:endParaRPr lang="en-US" sz="942" dirty="0"/>
          </a:p>
        </p:txBody>
      </p:sp>
      <p:pic>
        <p:nvPicPr>
          <p:cNvPr id="10" name="Image 4" descr="preencoded.png"/>
          <p:cNvPicPr>
            <a:picLocks noChangeAspect="1"/>
          </p:cNvPicPr>
          <p:nvPr/>
        </p:nvPicPr>
        <p:blipFill>
          <a:blip r:embed="rId7"/>
          <a:stretch>
            <a:fillRect/>
          </a:stretch>
        </p:blipFill>
        <p:spPr>
          <a:xfrm>
            <a:off x="500063" y="4175522"/>
            <a:ext cx="144661" cy="128588"/>
          </a:xfrm>
          <a:prstGeom prst="rect">
            <a:avLst/>
          </a:prstGeom>
        </p:spPr>
      </p:pic>
      <p:sp>
        <p:nvSpPr>
          <p:cNvPr id="11" name="Text 4"/>
          <p:cNvSpPr/>
          <p:nvPr/>
        </p:nvSpPr>
        <p:spPr>
          <a:xfrm>
            <a:off x="716161" y="4143375"/>
            <a:ext cx="1249626"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Solution Architect (1) </a:t>
            </a:r>
            <a:endParaRPr lang="en-US" sz="942" dirty="0"/>
          </a:p>
        </p:txBody>
      </p:sp>
      <p:pic>
        <p:nvPicPr>
          <p:cNvPr id="12" name="Image 5" descr="preencoded.png"/>
          <p:cNvPicPr>
            <a:picLocks noChangeAspect="1"/>
          </p:cNvPicPr>
          <p:nvPr/>
        </p:nvPicPr>
        <p:blipFill>
          <a:blip r:embed="rId8"/>
          <a:stretch>
            <a:fillRect/>
          </a:stretch>
        </p:blipFill>
        <p:spPr>
          <a:xfrm>
            <a:off x="500063" y="4425553"/>
            <a:ext cx="160734" cy="128588"/>
          </a:xfrm>
          <a:prstGeom prst="rect">
            <a:avLst/>
          </a:prstGeom>
        </p:spPr>
      </p:pic>
      <p:sp>
        <p:nvSpPr>
          <p:cNvPr id="13" name="Text 5"/>
          <p:cNvSpPr/>
          <p:nvPr/>
        </p:nvSpPr>
        <p:spPr>
          <a:xfrm>
            <a:off x="732234" y="4393406"/>
            <a:ext cx="1528651"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Backend Developers (3-4) </a:t>
            </a:r>
            <a:endParaRPr lang="en-US" sz="942" dirty="0"/>
          </a:p>
        </p:txBody>
      </p:sp>
      <p:pic>
        <p:nvPicPr>
          <p:cNvPr id="14" name="Image 6" descr="preencoded.png"/>
          <p:cNvPicPr>
            <a:picLocks noChangeAspect="1"/>
          </p:cNvPicPr>
          <p:nvPr/>
        </p:nvPicPr>
        <p:blipFill>
          <a:blip r:embed="rId9"/>
          <a:stretch>
            <a:fillRect/>
          </a:stretch>
        </p:blipFill>
        <p:spPr>
          <a:xfrm>
            <a:off x="500063" y="4675584"/>
            <a:ext cx="144661" cy="128588"/>
          </a:xfrm>
          <a:prstGeom prst="rect">
            <a:avLst/>
          </a:prstGeom>
        </p:spPr>
      </p:pic>
      <p:sp>
        <p:nvSpPr>
          <p:cNvPr id="15" name="Text 6"/>
          <p:cNvSpPr/>
          <p:nvPr/>
        </p:nvSpPr>
        <p:spPr>
          <a:xfrm>
            <a:off x="716161" y="4643438"/>
            <a:ext cx="2136874"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Frontend &amp; Mobile Developers (4-5) </a:t>
            </a:r>
            <a:endParaRPr lang="en-US" sz="942" dirty="0"/>
          </a:p>
        </p:txBody>
      </p:sp>
      <p:pic>
        <p:nvPicPr>
          <p:cNvPr id="16" name="Image 7" descr="preencoded.png"/>
          <p:cNvPicPr>
            <a:picLocks noChangeAspect="1"/>
          </p:cNvPicPr>
          <p:nvPr/>
        </p:nvPicPr>
        <p:blipFill>
          <a:blip r:embed="rId10"/>
          <a:stretch>
            <a:fillRect/>
          </a:stretch>
        </p:blipFill>
        <p:spPr>
          <a:xfrm>
            <a:off x="500063" y="4925616"/>
            <a:ext cx="128588" cy="128588"/>
          </a:xfrm>
          <a:prstGeom prst="rect">
            <a:avLst/>
          </a:prstGeom>
        </p:spPr>
      </p:pic>
      <p:sp>
        <p:nvSpPr>
          <p:cNvPr id="17" name="Text 7"/>
          <p:cNvSpPr/>
          <p:nvPr/>
        </p:nvSpPr>
        <p:spPr>
          <a:xfrm>
            <a:off x="700088" y="4893469"/>
            <a:ext cx="1936542"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ML Engineers/Data Scientists (2) </a:t>
            </a:r>
            <a:endParaRPr lang="en-US" sz="942" dirty="0"/>
          </a:p>
        </p:txBody>
      </p:sp>
      <p:pic>
        <p:nvPicPr>
          <p:cNvPr id="18" name="Image 8" descr="preencoded.png"/>
          <p:cNvPicPr>
            <a:picLocks noChangeAspect="1"/>
          </p:cNvPicPr>
          <p:nvPr/>
        </p:nvPicPr>
        <p:blipFill>
          <a:blip r:embed="rId11"/>
          <a:stretch>
            <a:fillRect/>
          </a:stretch>
        </p:blipFill>
        <p:spPr>
          <a:xfrm>
            <a:off x="4679156" y="3500438"/>
            <a:ext cx="171450" cy="171450"/>
          </a:xfrm>
          <a:prstGeom prst="rect">
            <a:avLst/>
          </a:prstGeom>
        </p:spPr>
      </p:pic>
      <p:sp>
        <p:nvSpPr>
          <p:cNvPr id="19" name="Text 8"/>
          <p:cNvSpPr/>
          <p:nvPr/>
        </p:nvSpPr>
        <p:spPr>
          <a:xfrm>
            <a:off x="4922044" y="3457575"/>
            <a:ext cx="1884750"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Technology Resources </a:t>
            </a:r>
            <a:endParaRPr lang="en-US" sz="1350" dirty="0"/>
          </a:p>
        </p:txBody>
      </p:sp>
      <p:sp>
        <p:nvSpPr>
          <p:cNvPr id="20" name="Shape 9"/>
          <p:cNvSpPr/>
          <p:nvPr/>
        </p:nvSpPr>
        <p:spPr>
          <a:xfrm>
            <a:off x="4679156" y="3786188"/>
            <a:ext cx="4071938" cy="1464469"/>
          </a:xfrm>
          <a:prstGeom prst="rect">
            <a:avLst/>
          </a:prstGeom>
          <a:solidFill>
            <a:srgbClr val="F8F9FA"/>
          </a:solidFill>
          <a:ln/>
        </p:spPr>
      </p:sp>
      <p:pic>
        <p:nvPicPr>
          <p:cNvPr id="21" name="Image 9" descr="preencoded.png"/>
          <p:cNvPicPr>
            <a:picLocks noChangeAspect="1"/>
          </p:cNvPicPr>
          <p:nvPr/>
        </p:nvPicPr>
        <p:blipFill>
          <a:blip r:embed="rId12"/>
          <a:stretch>
            <a:fillRect/>
          </a:stretch>
        </p:blipFill>
        <p:spPr>
          <a:xfrm>
            <a:off x="4786313" y="3925491"/>
            <a:ext cx="160734" cy="128588"/>
          </a:xfrm>
          <a:prstGeom prst="rect">
            <a:avLst/>
          </a:prstGeom>
        </p:spPr>
      </p:pic>
      <p:sp>
        <p:nvSpPr>
          <p:cNvPr id="22" name="Text 10"/>
          <p:cNvSpPr/>
          <p:nvPr/>
        </p:nvSpPr>
        <p:spPr>
          <a:xfrm>
            <a:off x="5018484" y="3893344"/>
            <a:ext cx="1618534"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Cloud Computing Platform </a:t>
            </a:r>
            <a:endParaRPr lang="en-US" sz="942" dirty="0"/>
          </a:p>
        </p:txBody>
      </p:sp>
      <p:pic>
        <p:nvPicPr>
          <p:cNvPr id="23" name="Image 10" descr="preencoded.png"/>
          <p:cNvPicPr>
            <a:picLocks noChangeAspect="1"/>
          </p:cNvPicPr>
          <p:nvPr/>
        </p:nvPicPr>
        <p:blipFill>
          <a:blip r:embed="rId13"/>
          <a:stretch>
            <a:fillRect/>
          </a:stretch>
        </p:blipFill>
        <p:spPr>
          <a:xfrm>
            <a:off x="4786313" y="4175522"/>
            <a:ext cx="112514" cy="128588"/>
          </a:xfrm>
          <a:prstGeom prst="rect">
            <a:avLst/>
          </a:prstGeom>
        </p:spPr>
      </p:pic>
      <p:sp>
        <p:nvSpPr>
          <p:cNvPr id="24" name="Text 11"/>
          <p:cNvSpPr/>
          <p:nvPr/>
        </p:nvSpPr>
        <p:spPr>
          <a:xfrm>
            <a:off x="4970264" y="4143375"/>
            <a:ext cx="1156646"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Development Tools </a:t>
            </a:r>
            <a:endParaRPr lang="en-US" sz="942" dirty="0"/>
          </a:p>
        </p:txBody>
      </p:sp>
      <p:pic>
        <p:nvPicPr>
          <p:cNvPr id="25" name="Image 11" descr="preencoded.png"/>
          <p:cNvPicPr>
            <a:picLocks noChangeAspect="1"/>
          </p:cNvPicPr>
          <p:nvPr/>
        </p:nvPicPr>
        <p:blipFill>
          <a:blip r:embed="rId14"/>
          <a:stretch>
            <a:fillRect/>
          </a:stretch>
        </p:blipFill>
        <p:spPr>
          <a:xfrm>
            <a:off x="4786313" y="4425553"/>
            <a:ext cx="112514" cy="128588"/>
          </a:xfrm>
          <a:prstGeom prst="rect">
            <a:avLst/>
          </a:prstGeom>
        </p:spPr>
      </p:pic>
      <p:sp>
        <p:nvSpPr>
          <p:cNvPr id="26" name="Text 12"/>
          <p:cNvSpPr/>
          <p:nvPr/>
        </p:nvSpPr>
        <p:spPr>
          <a:xfrm>
            <a:off x="4970264" y="4393406"/>
            <a:ext cx="1101868"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Database Systems </a:t>
            </a:r>
            <a:endParaRPr lang="en-US" sz="942" dirty="0"/>
          </a:p>
        </p:txBody>
      </p:sp>
      <p:pic>
        <p:nvPicPr>
          <p:cNvPr id="27" name="Image 12" descr="preencoded.png"/>
          <p:cNvPicPr>
            <a:picLocks noChangeAspect="1"/>
          </p:cNvPicPr>
          <p:nvPr/>
        </p:nvPicPr>
        <p:blipFill>
          <a:blip r:embed="rId15"/>
          <a:stretch>
            <a:fillRect/>
          </a:stretch>
        </p:blipFill>
        <p:spPr>
          <a:xfrm>
            <a:off x="4786313" y="4675584"/>
            <a:ext cx="128588" cy="128588"/>
          </a:xfrm>
          <a:prstGeom prst="rect">
            <a:avLst/>
          </a:prstGeom>
        </p:spPr>
      </p:pic>
      <p:sp>
        <p:nvSpPr>
          <p:cNvPr id="28" name="Text 13"/>
          <p:cNvSpPr/>
          <p:nvPr/>
        </p:nvSpPr>
        <p:spPr>
          <a:xfrm>
            <a:off x="4986338" y="4643438"/>
            <a:ext cx="959272"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ML Frameworks </a:t>
            </a:r>
            <a:endParaRPr lang="en-US" sz="942" dirty="0"/>
          </a:p>
        </p:txBody>
      </p:sp>
      <p:pic>
        <p:nvPicPr>
          <p:cNvPr id="29" name="Image 13" descr="preencoded.png"/>
          <p:cNvPicPr>
            <a:picLocks noChangeAspect="1"/>
          </p:cNvPicPr>
          <p:nvPr/>
        </p:nvPicPr>
        <p:blipFill>
          <a:blip r:embed="rId16"/>
          <a:stretch>
            <a:fillRect/>
          </a:stretch>
        </p:blipFill>
        <p:spPr>
          <a:xfrm>
            <a:off x="4786313" y="4925616"/>
            <a:ext cx="160734" cy="128588"/>
          </a:xfrm>
          <a:prstGeom prst="rect">
            <a:avLst/>
          </a:prstGeom>
        </p:spPr>
      </p:pic>
      <p:sp>
        <p:nvSpPr>
          <p:cNvPr id="30" name="Text 14"/>
          <p:cNvSpPr/>
          <p:nvPr/>
        </p:nvSpPr>
        <p:spPr>
          <a:xfrm>
            <a:off x="5018484" y="4893469"/>
            <a:ext cx="1991181" cy="192881"/>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Containerization &amp; Orchestration </a:t>
            </a:r>
            <a:endParaRPr lang="en-US" sz="94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657850"/>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lgn="ctr">
              <a:buNone/>
            </a:pPr>
            <a:r>
              <a:rPr lang="en-US" sz="2025" b="1" dirty="0">
                <a:solidFill>
                  <a:srgbClr val="0077B6"/>
                </a:solidFill>
                <a:latin typeface="Noto Sans" pitchFamily="34" charset="0"/>
                <a:ea typeface="Noto Sans" pitchFamily="34" charset="-122"/>
                <a:cs typeface="Noto Sans" pitchFamily="34" charset="-120"/>
              </a:rPr>
              <a:t>Expected Impact</a:t>
            </a:r>
            <a:endParaRPr lang="en-US" sz="2025" dirty="0"/>
          </a:p>
        </p:txBody>
      </p:sp>
      <p:pic>
        <p:nvPicPr>
          <p:cNvPr id="4" name="Image 1" descr="preencoded.png"/>
          <p:cNvPicPr>
            <a:picLocks noChangeAspect="1"/>
          </p:cNvPicPr>
          <p:nvPr/>
        </p:nvPicPr>
        <p:blipFill>
          <a:blip r:embed="rId4"/>
          <a:stretch>
            <a:fillRect/>
          </a:stretch>
        </p:blipFill>
        <p:spPr>
          <a:xfrm>
            <a:off x="285750" y="928688"/>
            <a:ext cx="192881" cy="171450"/>
          </a:xfrm>
          <a:prstGeom prst="rect">
            <a:avLst/>
          </a:prstGeom>
        </p:spPr>
      </p:pic>
      <p:sp>
        <p:nvSpPr>
          <p:cNvPr id="5" name="Text 1"/>
          <p:cNvSpPr/>
          <p:nvPr/>
        </p:nvSpPr>
        <p:spPr>
          <a:xfrm>
            <a:off x="550069" y="885825"/>
            <a:ext cx="1860082"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Healthcare Outcomes </a:t>
            </a:r>
            <a:endParaRPr lang="en-US" sz="1350" dirty="0"/>
          </a:p>
        </p:txBody>
      </p:sp>
      <p:sp>
        <p:nvSpPr>
          <p:cNvPr id="6" name="Text 2"/>
          <p:cNvSpPr/>
          <p:nvPr/>
        </p:nvSpPr>
        <p:spPr>
          <a:xfrm>
            <a:off x="285750" y="1259086"/>
            <a:ext cx="2238338"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Improved patient outcomes through </a:t>
            </a:r>
            <a:endParaRPr lang="en-US" sz="942" dirty="0"/>
          </a:p>
        </p:txBody>
      </p:sp>
      <p:sp>
        <p:nvSpPr>
          <p:cNvPr id="7" name="Text 3"/>
          <p:cNvSpPr/>
          <p:nvPr/>
        </p:nvSpPr>
        <p:spPr>
          <a:xfrm>
            <a:off x="2524088" y="1259086"/>
            <a:ext cx="1753567" cy="175022"/>
          </a:xfrm>
          <a:prstGeom prst="rect">
            <a:avLst/>
          </a:prstGeom>
          <a:noFill/>
          <a:ln/>
        </p:spPr>
        <p:txBody>
          <a:bodyPr wrap="none" lIns="0" tIns="0" rIns="0" bIns="0" rtlCol="0" anchor="ctr">
            <a:spAutoFit/>
          </a:bodyPr>
          <a:lstStyle/>
          <a:p>
            <a:pPr marL="0" indent="0">
              <a:buNone/>
            </a:pPr>
            <a:r>
              <a:rPr lang="en-US" sz="942" b="1" dirty="0">
                <a:solidFill>
                  <a:srgbClr val="E63946"/>
                </a:solidFill>
                <a:latin typeface="Noto Sans" pitchFamily="34" charset="0"/>
                <a:ea typeface="Noto Sans" pitchFamily="34" charset="-122"/>
                <a:cs typeface="Noto Sans" pitchFamily="34" charset="-120"/>
              </a:rPr>
              <a:t>faster access to compatible </a:t>
            </a:r>
            <a:endParaRPr lang="en-US" sz="942" dirty="0"/>
          </a:p>
        </p:txBody>
      </p:sp>
      <p:sp>
        <p:nvSpPr>
          <p:cNvPr id="8" name="Text 4"/>
          <p:cNvSpPr/>
          <p:nvPr/>
        </p:nvSpPr>
        <p:spPr>
          <a:xfrm>
            <a:off x="285750" y="1451967"/>
            <a:ext cx="361206" cy="175022"/>
          </a:xfrm>
          <a:prstGeom prst="rect">
            <a:avLst/>
          </a:prstGeom>
          <a:noFill/>
          <a:ln/>
        </p:spPr>
        <p:txBody>
          <a:bodyPr wrap="none" lIns="0" tIns="0" rIns="0" bIns="0" rtlCol="0" anchor="ctr">
            <a:spAutoFit/>
          </a:bodyPr>
          <a:lstStyle/>
          <a:p>
            <a:pPr marL="0" indent="0">
              <a:buNone/>
            </a:pPr>
            <a:r>
              <a:rPr lang="en-US" sz="942" b="1" dirty="0">
                <a:solidFill>
                  <a:srgbClr val="E63946"/>
                </a:solidFill>
                <a:latin typeface="Noto Sans" pitchFamily="34" charset="0"/>
                <a:ea typeface="Noto Sans" pitchFamily="34" charset="-122"/>
                <a:cs typeface="Noto Sans" pitchFamily="34" charset="-120"/>
              </a:rPr>
              <a:t>blood</a:t>
            </a:r>
            <a:endParaRPr lang="en-US" sz="942" dirty="0"/>
          </a:p>
        </p:txBody>
      </p:sp>
      <p:sp>
        <p:nvSpPr>
          <p:cNvPr id="9" name="Text 5"/>
          <p:cNvSpPr/>
          <p:nvPr/>
        </p:nvSpPr>
        <p:spPr>
          <a:xfrm>
            <a:off x="646956" y="1451967"/>
            <a:ext cx="3720833"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during emergencies, surgeries, and critical care. Reduction in </a:t>
            </a:r>
            <a:endParaRPr lang="en-US" sz="942" dirty="0"/>
          </a:p>
        </p:txBody>
      </p:sp>
      <p:sp>
        <p:nvSpPr>
          <p:cNvPr id="10" name="Text 6"/>
          <p:cNvSpPr/>
          <p:nvPr/>
        </p:nvSpPr>
        <p:spPr>
          <a:xfrm>
            <a:off x="285750" y="1644848"/>
            <a:ext cx="3787053"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morbidity and mortality rates associated with blood shortages. </a:t>
            </a:r>
            <a:endParaRPr lang="en-US" sz="942" dirty="0"/>
          </a:p>
        </p:txBody>
      </p:sp>
      <p:pic>
        <p:nvPicPr>
          <p:cNvPr id="11" name="Image 2" descr="preencoded.png"/>
          <p:cNvPicPr>
            <a:picLocks noChangeAspect="1"/>
          </p:cNvPicPr>
          <p:nvPr/>
        </p:nvPicPr>
        <p:blipFill>
          <a:blip r:embed="rId5"/>
          <a:stretch>
            <a:fillRect/>
          </a:stretch>
        </p:blipFill>
        <p:spPr>
          <a:xfrm>
            <a:off x="285750" y="2050256"/>
            <a:ext cx="171450" cy="171450"/>
          </a:xfrm>
          <a:prstGeom prst="rect">
            <a:avLst/>
          </a:prstGeom>
        </p:spPr>
      </p:pic>
      <p:sp>
        <p:nvSpPr>
          <p:cNvPr id="12" name="Text 7"/>
          <p:cNvSpPr/>
          <p:nvPr/>
        </p:nvSpPr>
        <p:spPr>
          <a:xfrm>
            <a:off x="528638" y="2007394"/>
            <a:ext cx="1891280"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Operational Efficiency </a:t>
            </a:r>
            <a:endParaRPr lang="en-US" sz="1350" dirty="0"/>
          </a:p>
        </p:txBody>
      </p:sp>
      <p:sp>
        <p:nvSpPr>
          <p:cNvPr id="13" name="Text 8"/>
          <p:cNvSpPr/>
          <p:nvPr/>
        </p:nvSpPr>
        <p:spPr>
          <a:xfrm>
            <a:off x="285750" y="2380655"/>
            <a:ext cx="1126173" cy="175022"/>
          </a:xfrm>
          <a:prstGeom prst="rect">
            <a:avLst/>
          </a:prstGeom>
          <a:noFill/>
          <a:ln/>
        </p:spPr>
        <p:txBody>
          <a:bodyPr wrap="none" lIns="0" tIns="0" rIns="0" bIns="0" rtlCol="0" anchor="ctr">
            <a:spAutoFit/>
          </a:bodyPr>
          <a:lstStyle/>
          <a:p>
            <a:pPr marL="0" indent="0">
              <a:buNone/>
            </a:pPr>
            <a:r>
              <a:rPr lang="en-US" sz="942" b="1" dirty="0">
                <a:solidFill>
                  <a:srgbClr val="E63946"/>
                </a:solidFill>
                <a:latin typeface="Noto Sans" pitchFamily="34" charset="0"/>
                <a:ea typeface="Noto Sans" pitchFamily="34" charset="-122"/>
                <a:cs typeface="Noto Sans" pitchFamily="34" charset="-120"/>
              </a:rPr>
              <a:t>Reduced wastage</a:t>
            </a:r>
            <a:endParaRPr lang="en-US" sz="942" dirty="0"/>
          </a:p>
        </p:txBody>
      </p:sp>
      <p:sp>
        <p:nvSpPr>
          <p:cNvPr id="14" name="Text 9"/>
          <p:cNvSpPr/>
          <p:nvPr/>
        </p:nvSpPr>
        <p:spPr>
          <a:xfrm>
            <a:off x="1411923" y="2380655"/>
            <a:ext cx="2404849"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of blood units through better inventory </a:t>
            </a:r>
            <a:endParaRPr lang="en-US" sz="942" dirty="0"/>
          </a:p>
        </p:txBody>
      </p:sp>
      <p:sp>
        <p:nvSpPr>
          <p:cNvPr id="15" name="Text 10"/>
          <p:cNvSpPr/>
          <p:nvPr/>
        </p:nvSpPr>
        <p:spPr>
          <a:xfrm>
            <a:off x="285750" y="2573536"/>
            <a:ext cx="2394300"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management and demand forecasting. </a:t>
            </a:r>
            <a:endParaRPr lang="en-US" sz="942" dirty="0"/>
          </a:p>
        </p:txBody>
      </p:sp>
      <p:sp>
        <p:nvSpPr>
          <p:cNvPr id="16" name="Text 11"/>
          <p:cNvSpPr/>
          <p:nvPr/>
        </p:nvSpPr>
        <p:spPr>
          <a:xfrm>
            <a:off x="2680050" y="2573536"/>
            <a:ext cx="1255542" cy="175022"/>
          </a:xfrm>
          <a:prstGeom prst="rect">
            <a:avLst/>
          </a:prstGeom>
          <a:noFill/>
          <a:ln/>
        </p:spPr>
        <p:txBody>
          <a:bodyPr wrap="none" lIns="0" tIns="0" rIns="0" bIns="0" rtlCol="0" anchor="ctr">
            <a:spAutoFit/>
          </a:bodyPr>
          <a:lstStyle/>
          <a:p>
            <a:pPr marL="0" indent="0">
              <a:buNone/>
            </a:pPr>
            <a:r>
              <a:rPr lang="en-US" sz="942" b="1" dirty="0">
                <a:solidFill>
                  <a:srgbClr val="E63946"/>
                </a:solidFill>
                <a:latin typeface="Noto Sans" pitchFamily="34" charset="0"/>
                <a:ea typeface="Noto Sans" pitchFamily="34" charset="-122"/>
                <a:cs typeface="Noto Sans" pitchFamily="34" charset="-120"/>
              </a:rPr>
              <a:t>Optimized resource </a:t>
            </a:r>
            <a:endParaRPr lang="en-US" sz="942" dirty="0"/>
          </a:p>
        </p:txBody>
      </p:sp>
      <p:sp>
        <p:nvSpPr>
          <p:cNvPr id="17" name="Text 12"/>
          <p:cNvSpPr/>
          <p:nvPr/>
        </p:nvSpPr>
        <p:spPr>
          <a:xfrm>
            <a:off x="285750" y="2766417"/>
            <a:ext cx="638584" cy="175022"/>
          </a:xfrm>
          <a:prstGeom prst="rect">
            <a:avLst/>
          </a:prstGeom>
          <a:noFill/>
          <a:ln/>
        </p:spPr>
        <p:txBody>
          <a:bodyPr wrap="none" lIns="0" tIns="0" rIns="0" bIns="0" rtlCol="0" anchor="ctr">
            <a:spAutoFit/>
          </a:bodyPr>
          <a:lstStyle/>
          <a:p>
            <a:pPr marL="0" indent="0">
              <a:buNone/>
            </a:pPr>
            <a:r>
              <a:rPr lang="en-US" sz="942" b="1" dirty="0">
                <a:solidFill>
                  <a:srgbClr val="E63946"/>
                </a:solidFill>
                <a:latin typeface="Noto Sans" pitchFamily="34" charset="0"/>
                <a:ea typeface="Noto Sans" pitchFamily="34" charset="-122"/>
                <a:cs typeface="Noto Sans" pitchFamily="34" charset="-120"/>
              </a:rPr>
              <a:t>allocation</a:t>
            </a:r>
            <a:endParaRPr lang="en-US" sz="942" dirty="0"/>
          </a:p>
        </p:txBody>
      </p:sp>
      <p:sp>
        <p:nvSpPr>
          <p:cNvPr id="18" name="Text 13"/>
          <p:cNvSpPr/>
          <p:nvPr/>
        </p:nvSpPr>
        <p:spPr>
          <a:xfrm>
            <a:off x="924334" y="2766417"/>
            <a:ext cx="2070013"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across blood banks and hospitals. </a:t>
            </a:r>
            <a:endParaRPr lang="en-US" sz="942" dirty="0"/>
          </a:p>
        </p:txBody>
      </p:sp>
      <p:pic>
        <p:nvPicPr>
          <p:cNvPr id="19" name="Image 3" descr="preencoded.png"/>
          <p:cNvPicPr>
            <a:picLocks noChangeAspect="1"/>
          </p:cNvPicPr>
          <p:nvPr/>
        </p:nvPicPr>
        <p:blipFill>
          <a:blip r:embed="rId6"/>
          <a:stretch>
            <a:fillRect/>
          </a:stretch>
        </p:blipFill>
        <p:spPr>
          <a:xfrm>
            <a:off x="285750" y="3171825"/>
            <a:ext cx="214313" cy="171450"/>
          </a:xfrm>
          <a:prstGeom prst="rect">
            <a:avLst/>
          </a:prstGeom>
        </p:spPr>
      </p:pic>
      <p:sp>
        <p:nvSpPr>
          <p:cNvPr id="20" name="Text 14"/>
          <p:cNvSpPr/>
          <p:nvPr/>
        </p:nvSpPr>
        <p:spPr>
          <a:xfrm>
            <a:off x="571500" y="3128963"/>
            <a:ext cx="1661536"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Donor Engagement </a:t>
            </a:r>
            <a:endParaRPr lang="en-US" sz="1350" dirty="0"/>
          </a:p>
        </p:txBody>
      </p:sp>
      <p:sp>
        <p:nvSpPr>
          <p:cNvPr id="21" name="Text 15"/>
          <p:cNvSpPr/>
          <p:nvPr/>
        </p:nvSpPr>
        <p:spPr>
          <a:xfrm>
            <a:off x="285750" y="3502223"/>
            <a:ext cx="1917650" cy="175022"/>
          </a:xfrm>
          <a:prstGeom prst="rect">
            <a:avLst/>
          </a:prstGeom>
          <a:noFill/>
          <a:ln/>
        </p:spPr>
        <p:txBody>
          <a:bodyPr wrap="none" lIns="0" tIns="0" rIns="0" bIns="0" rtlCol="0" anchor="ctr">
            <a:spAutoFit/>
          </a:bodyPr>
          <a:lstStyle/>
          <a:p>
            <a:pPr marL="0" indent="0">
              <a:buNone/>
            </a:pPr>
            <a:r>
              <a:rPr lang="en-US" sz="942" b="1" dirty="0">
                <a:solidFill>
                  <a:srgbClr val="E63946"/>
                </a:solidFill>
                <a:latin typeface="Noto Sans" pitchFamily="34" charset="0"/>
                <a:ea typeface="Noto Sans" pitchFamily="34" charset="-122"/>
                <a:cs typeface="Noto Sans" pitchFamily="34" charset="-120"/>
              </a:rPr>
              <a:t>Increased donor participation</a:t>
            </a:r>
            <a:endParaRPr lang="en-US" sz="942" dirty="0"/>
          </a:p>
        </p:txBody>
      </p:sp>
      <p:sp>
        <p:nvSpPr>
          <p:cNvPr id="22" name="Text 16"/>
          <p:cNvSpPr/>
          <p:nvPr/>
        </p:nvSpPr>
        <p:spPr>
          <a:xfrm>
            <a:off x="2203400" y="3502223"/>
            <a:ext cx="2126075"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through targeted, timely outreach. </a:t>
            </a:r>
            <a:endParaRPr lang="en-US" sz="942" dirty="0"/>
          </a:p>
        </p:txBody>
      </p:sp>
      <p:sp>
        <p:nvSpPr>
          <p:cNvPr id="23" name="Text 17"/>
          <p:cNvSpPr/>
          <p:nvPr/>
        </p:nvSpPr>
        <p:spPr>
          <a:xfrm>
            <a:off x="285750" y="3695105"/>
            <a:ext cx="4156351"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Enhanced donor experience with convenient routing and meaningful </a:t>
            </a:r>
            <a:endParaRPr lang="en-US" sz="942" dirty="0"/>
          </a:p>
        </p:txBody>
      </p:sp>
      <p:sp>
        <p:nvSpPr>
          <p:cNvPr id="24" name="Text 18"/>
          <p:cNvSpPr/>
          <p:nvPr/>
        </p:nvSpPr>
        <p:spPr>
          <a:xfrm>
            <a:off x="285750" y="3887986"/>
            <a:ext cx="971885"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impact tracking. </a:t>
            </a:r>
            <a:endParaRPr lang="en-US" sz="942" dirty="0"/>
          </a:p>
        </p:txBody>
      </p:sp>
      <p:pic>
        <p:nvPicPr>
          <p:cNvPr id="25" name="Image 4" descr="preencoded.png"/>
          <p:cNvPicPr>
            <a:picLocks noChangeAspect="1"/>
          </p:cNvPicPr>
          <p:nvPr/>
        </p:nvPicPr>
        <p:blipFill>
          <a:blip r:embed="rId7"/>
          <a:stretch>
            <a:fillRect/>
          </a:stretch>
        </p:blipFill>
        <p:spPr>
          <a:xfrm>
            <a:off x="285750" y="4293394"/>
            <a:ext cx="171450" cy="171450"/>
          </a:xfrm>
          <a:prstGeom prst="rect">
            <a:avLst/>
          </a:prstGeom>
        </p:spPr>
      </p:pic>
      <p:sp>
        <p:nvSpPr>
          <p:cNvPr id="26" name="Text 19"/>
          <p:cNvSpPr/>
          <p:nvPr/>
        </p:nvSpPr>
        <p:spPr>
          <a:xfrm>
            <a:off x="528638" y="4250531"/>
            <a:ext cx="1982670" cy="257175"/>
          </a:xfrm>
          <a:prstGeom prst="rect">
            <a:avLst/>
          </a:prstGeom>
          <a:noFill/>
          <a:ln/>
        </p:spPr>
        <p:txBody>
          <a:bodyPr wrap="none" lIns="0" tIns="0" rIns="0" bIns="0" rtlCol="0" anchor="ctr">
            <a:spAutoFit/>
          </a:bodyPr>
          <a:lstStyle/>
          <a:p>
            <a:pPr marL="0" indent="0">
              <a:buNone/>
            </a:pPr>
            <a:r>
              <a:rPr lang="en-US" sz="1350" b="1" dirty="0">
                <a:solidFill>
                  <a:srgbClr val="0077B6"/>
                </a:solidFill>
                <a:latin typeface="Noto Sans" pitchFamily="34" charset="0"/>
                <a:ea typeface="Noto Sans" pitchFamily="34" charset="-122"/>
                <a:cs typeface="Noto Sans" pitchFamily="34" charset="-120"/>
              </a:rPr>
              <a:t> Systemic Improvement </a:t>
            </a:r>
            <a:endParaRPr lang="en-US" sz="1350" dirty="0"/>
          </a:p>
        </p:txBody>
      </p:sp>
      <p:sp>
        <p:nvSpPr>
          <p:cNvPr id="27" name="Text 20"/>
          <p:cNvSpPr/>
          <p:nvPr/>
        </p:nvSpPr>
        <p:spPr>
          <a:xfrm>
            <a:off x="285750" y="4623792"/>
            <a:ext cx="807802"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Creation of a </a:t>
            </a:r>
            <a:endParaRPr lang="en-US" sz="942" dirty="0"/>
          </a:p>
        </p:txBody>
      </p:sp>
      <p:sp>
        <p:nvSpPr>
          <p:cNvPr id="28" name="Text 21"/>
          <p:cNvSpPr/>
          <p:nvPr/>
        </p:nvSpPr>
        <p:spPr>
          <a:xfrm>
            <a:off x="1093552" y="4623792"/>
            <a:ext cx="2020370" cy="175022"/>
          </a:xfrm>
          <a:prstGeom prst="rect">
            <a:avLst/>
          </a:prstGeom>
          <a:noFill/>
          <a:ln/>
        </p:spPr>
        <p:txBody>
          <a:bodyPr wrap="none" lIns="0" tIns="0" rIns="0" bIns="0" rtlCol="0" anchor="ctr">
            <a:spAutoFit/>
          </a:bodyPr>
          <a:lstStyle/>
          <a:p>
            <a:pPr marL="0" indent="0">
              <a:buNone/>
            </a:pPr>
            <a:r>
              <a:rPr lang="en-US" sz="942" b="1" dirty="0">
                <a:solidFill>
                  <a:srgbClr val="E63946"/>
                </a:solidFill>
                <a:latin typeface="Noto Sans" pitchFamily="34" charset="0"/>
                <a:ea typeface="Noto Sans" pitchFamily="34" charset="-122"/>
                <a:cs typeface="Noto Sans" pitchFamily="34" charset="-120"/>
              </a:rPr>
              <a:t>unified blood supply ecosystem</a:t>
            </a:r>
            <a:endParaRPr lang="en-US" sz="942" dirty="0"/>
          </a:p>
        </p:txBody>
      </p:sp>
      <p:sp>
        <p:nvSpPr>
          <p:cNvPr id="29" name="Text 22"/>
          <p:cNvSpPr/>
          <p:nvPr/>
        </p:nvSpPr>
        <p:spPr>
          <a:xfrm>
            <a:off x="3113922" y="4623792"/>
            <a:ext cx="1023956"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 that connects all </a:t>
            </a:r>
            <a:endParaRPr lang="en-US" sz="942" dirty="0"/>
          </a:p>
        </p:txBody>
      </p:sp>
      <p:sp>
        <p:nvSpPr>
          <p:cNvPr id="30" name="Text 23"/>
          <p:cNvSpPr/>
          <p:nvPr/>
        </p:nvSpPr>
        <p:spPr>
          <a:xfrm>
            <a:off x="285750" y="4816673"/>
            <a:ext cx="4155318"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stakeholders through intelligent, data-driven processes. Potential for </a:t>
            </a:r>
            <a:endParaRPr lang="en-US" sz="942" dirty="0"/>
          </a:p>
        </p:txBody>
      </p:sp>
      <p:sp>
        <p:nvSpPr>
          <p:cNvPr id="31" name="Text 24"/>
          <p:cNvSpPr/>
          <p:nvPr/>
        </p:nvSpPr>
        <p:spPr>
          <a:xfrm>
            <a:off x="285750" y="5009555"/>
            <a:ext cx="1777482" cy="175022"/>
          </a:xfrm>
          <a:prstGeom prst="rect">
            <a:avLst/>
          </a:prstGeom>
          <a:noFill/>
          <a:ln/>
        </p:spPr>
        <p:txBody>
          <a:bodyPr wrap="none" lIns="0" tIns="0" rIns="0" bIns="0" rtlCol="0" anchor="ctr">
            <a:spAutoFit/>
          </a:bodyPr>
          <a:lstStyle/>
          <a:p>
            <a:pPr marL="0" indent="0">
              <a:buNone/>
            </a:pPr>
            <a:r>
              <a:rPr lang="en-US" sz="942" dirty="0">
                <a:solidFill>
                  <a:srgbClr val="333333"/>
                </a:solidFill>
                <a:latin typeface="Noto Sans" pitchFamily="34" charset="0"/>
                <a:ea typeface="Noto Sans" pitchFamily="34" charset="-122"/>
                <a:cs typeface="Noto Sans" pitchFamily="34" charset="-120"/>
              </a:rPr>
              <a:t>regional and national scaling. </a:t>
            </a:r>
            <a:endParaRPr lang="en-US" sz="942" dirty="0"/>
          </a:p>
        </p:txBody>
      </p:sp>
      <p:sp>
        <p:nvSpPr>
          <p:cNvPr id="32" name="Text 25"/>
          <p:cNvSpPr/>
          <p:nvPr/>
        </p:nvSpPr>
        <p:spPr>
          <a:xfrm>
            <a:off x="5871214" y="1539478"/>
            <a:ext cx="1794951" cy="214313"/>
          </a:xfrm>
          <a:prstGeom prst="rect">
            <a:avLst/>
          </a:prstGeom>
          <a:noFill/>
          <a:ln/>
        </p:spPr>
        <p:txBody>
          <a:bodyPr wrap="none" lIns="0" tIns="0" rIns="0" bIns="0" rtlCol="0" anchor="ctr">
            <a:spAutoFit/>
          </a:bodyPr>
          <a:lstStyle/>
          <a:p>
            <a:pPr marL="0" indent="0" algn="ctr">
              <a:buNone/>
            </a:pPr>
            <a:r>
              <a:rPr lang="en-US" sz="1046" b="1" dirty="0">
                <a:solidFill>
                  <a:srgbClr val="0077B6"/>
                </a:solidFill>
                <a:latin typeface="Noto Sans" pitchFamily="34" charset="0"/>
                <a:ea typeface="Noto Sans" pitchFamily="34" charset="-122"/>
                <a:cs typeface="Noto Sans" pitchFamily="34" charset="-120"/>
              </a:rPr>
              <a:t>Projected Impact Metrics</a:t>
            </a:r>
            <a:endParaRPr lang="en-US" sz="1046" dirty="0"/>
          </a:p>
        </p:txBody>
      </p:sp>
      <p:pic>
        <p:nvPicPr>
          <p:cNvPr id="33" name="Image 5" descr="preencoded.png"/>
          <p:cNvPicPr>
            <a:picLocks noChangeAspect="1"/>
          </p:cNvPicPr>
          <p:nvPr/>
        </p:nvPicPr>
        <p:blipFill>
          <a:blip r:embed="rId8"/>
          <a:stretch>
            <a:fillRect/>
          </a:stretch>
        </p:blipFill>
        <p:spPr>
          <a:xfrm>
            <a:off x="4679156" y="1860947"/>
            <a:ext cx="4179094" cy="417909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TotalTime>
  <Words>763</Words>
  <Application>Microsoft Office PowerPoint</Application>
  <PresentationFormat>On-screen Show (16:9)</PresentationFormat>
  <Paragraphs>155</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Mourya krishna sai Kommoju</cp:lastModifiedBy>
  <cp:revision>4</cp:revision>
  <dcterms:created xsi:type="dcterms:W3CDTF">2025-09-11T14:03:01Z</dcterms:created>
  <dcterms:modified xsi:type="dcterms:W3CDTF">2025-09-23T05:34:26Z</dcterms:modified>
</cp:coreProperties>
</file>